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79"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80" r:id="rId25"/>
    <p:sldId id="281" r:id="rId26"/>
    <p:sldId id="283" r:id="rId27"/>
    <p:sldId id="284" r:id="rId28"/>
    <p:sldId id="27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87" autoAdjust="0"/>
  </p:normalViewPr>
  <p:slideViewPr>
    <p:cSldViewPr>
      <p:cViewPr>
        <p:scale>
          <a:sx n="90" d="100"/>
          <a:sy n="90" d="100"/>
        </p:scale>
        <p:origin x="-72"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C9861-6B8E-42FC-A832-F9B7FF0F89D2}"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C9861-6B8E-42FC-A832-F9B7FF0F89D2}"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C9861-6B8E-42FC-A832-F9B7FF0F89D2}"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C9861-6B8E-42FC-A832-F9B7FF0F89D2}"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C9861-6B8E-42FC-A832-F9B7FF0F89D2}" type="datetimeFigureOut">
              <a:rPr lang="en-US" smtClean="0"/>
              <a:pPr/>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C9861-6B8E-42FC-A832-F9B7FF0F89D2}"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C9861-6B8E-42FC-A832-F9B7FF0F89D2}" type="datetimeFigureOut">
              <a:rPr lang="en-US" smtClean="0"/>
              <a:pPr/>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C9861-6B8E-42FC-A832-F9B7FF0F89D2}" type="datetimeFigureOut">
              <a:rPr lang="en-US" smtClean="0"/>
              <a:pPr/>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C9861-6B8E-42FC-A832-F9B7FF0F89D2}" type="datetimeFigureOut">
              <a:rPr lang="en-US" smtClean="0"/>
              <a:pPr/>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C9861-6B8E-42FC-A832-F9B7FF0F89D2}"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C9861-6B8E-42FC-A832-F9B7FF0F89D2}" type="datetimeFigureOut">
              <a:rPr lang="en-US" smtClean="0"/>
              <a:pPr/>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55E50-E016-4447-A89B-96F08F8DF9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C9861-6B8E-42FC-A832-F9B7FF0F89D2}" type="datetimeFigureOut">
              <a:rPr lang="en-US" smtClean="0"/>
              <a:pPr/>
              <a:t>8/13/2016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55E50-E016-4447-A89B-96F08F8DF9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گزارش نویسی </a:t>
            </a:r>
            <a:endParaRPr lang="fa-IR" dirty="0"/>
          </a:p>
        </p:txBody>
      </p:sp>
      <p:sp>
        <p:nvSpPr>
          <p:cNvPr id="3" name="Content Placeholder 2"/>
          <p:cNvSpPr>
            <a:spLocks noGrp="1"/>
          </p:cNvSpPr>
          <p:nvPr>
            <p:ph idx="1"/>
          </p:nvPr>
        </p:nvSpPr>
        <p:spPr/>
        <p:txBody>
          <a:bodyPr/>
          <a:lstStyle/>
          <a:p>
            <a:pPr algn="ctr">
              <a:buNone/>
            </a:pPr>
            <a:endParaRPr lang="en-US" dirty="0" smtClean="0">
              <a:cs typeface="B Nazanin" pitchFamily="2" charset="-78"/>
            </a:endParaRPr>
          </a:p>
          <a:p>
            <a:pPr algn="ctr">
              <a:buNone/>
            </a:pPr>
            <a:r>
              <a:rPr lang="fa-IR" dirty="0" smtClean="0">
                <a:cs typeface="B Nazanin" pitchFamily="2" charset="-78"/>
              </a:rPr>
              <a:t>مدیریت </a:t>
            </a:r>
            <a:r>
              <a:rPr lang="fa-IR" dirty="0" smtClean="0">
                <a:cs typeface="B Nazanin" pitchFamily="2" charset="-78"/>
              </a:rPr>
              <a:t>پرستاری</a:t>
            </a:r>
            <a:endParaRPr lang="fa-IR" sz="2800" dirty="0" smtClean="0">
              <a:cs typeface="B Nazanin" pitchFamily="2" charset="-78"/>
            </a:endParaRPr>
          </a:p>
          <a:p>
            <a:pPr algn="ctr">
              <a:buNone/>
            </a:pPr>
            <a:endParaRPr lang="en-US" sz="2800" dirty="0" smtClean="0">
              <a:cs typeface="B Nazanin" pitchFamily="2" charset="-78"/>
            </a:endParaRPr>
          </a:p>
          <a:p>
            <a:pPr algn="ctr">
              <a:buNone/>
            </a:pPr>
            <a:r>
              <a:rPr lang="fa-IR" sz="2800" dirty="0" smtClean="0">
                <a:cs typeface="B Nazanin" pitchFamily="2" charset="-78"/>
              </a:rPr>
              <a:t>دانشگاه علوم پزشکی وخدمات بهداشتی درمانی البرز</a:t>
            </a:r>
            <a:endParaRPr lang="en-US" sz="2800" dirty="0" smtClean="0">
              <a:cs typeface="B Nazanin" pitchFamily="2" charset="-78"/>
            </a:endParaRPr>
          </a:p>
          <a:p>
            <a:pPr algn="ctr">
              <a:buNone/>
            </a:pPr>
            <a:r>
              <a:rPr lang="fa-IR" sz="2800" dirty="0" smtClean="0">
                <a:cs typeface="B Nazanin" pitchFamily="2" charset="-78"/>
              </a:rPr>
              <a:t> </a:t>
            </a:r>
            <a:r>
              <a:rPr lang="fa-IR" sz="2800" dirty="0" smtClean="0">
                <a:cs typeface="B Nazanin" pitchFamily="2" charset="-78"/>
              </a:rPr>
              <a:t>فریبا رسان نژاد( کارشناس مسئول مدیریت پرستاری دانشگاه)</a:t>
            </a:r>
            <a:endParaRPr lang="fa-IR" sz="2800" dirty="0" smtClean="0">
              <a:cs typeface="B Nazani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a:bodyPr>
          <a:lstStyle/>
          <a:p>
            <a:pPr algn="just" rtl="1">
              <a:buNone/>
            </a:pPr>
            <a:r>
              <a:rPr lang="fa-IR" sz="1600" b="1" dirty="0" smtClean="0">
                <a:cs typeface="B Nazanin" pitchFamily="2" charset="-78"/>
              </a:rPr>
              <a:t>روش های گزارش نویسی پرستاری : </a:t>
            </a:r>
          </a:p>
          <a:p>
            <a:pPr algn="just" rtl="1">
              <a:buNone/>
            </a:pPr>
            <a:r>
              <a:rPr lang="fa-IR" sz="1600" b="1" dirty="0" smtClean="0">
                <a:cs typeface="B Nazanin" pitchFamily="2" charset="-78"/>
              </a:rPr>
              <a:t>گزارش نویسی به روش سنتی یا گزارش نویسی بیمارستانی: </a:t>
            </a:r>
            <a:r>
              <a:rPr lang="fa-IR" sz="1500" dirty="0" smtClean="0">
                <a:cs typeface="B Nazanin" pitchFamily="2" charset="-78"/>
              </a:rPr>
              <a:t>در این روش اطلاعات طبقه بندی شده است وپزشک، پرستار ، آزمایشگاه ، رادیولوژی هرکدام برگه های متعددی در پرونده دیده میشود به این روش گزارش نویسی سیستم بیمارستانی هم اطلاق می شود.</a:t>
            </a:r>
          </a:p>
          <a:p>
            <a:pPr algn="just" rtl="1">
              <a:buNone/>
            </a:pPr>
            <a:r>
              <a:rPr lang="fa-IR" sz="1600" b="1" dirty="0" smtClean="0">
                <a:cs typeface="B Nazanin" pitchFamily="2" charset="-78"/>
              </a:rPr>
              <a:t>ثبت گزارش بر اساس مشکلات بیمار (ثبت گزارش ومشکل مدارانه): </a:t>
            </a:r>
            <a:r>
              <a:rPr lang="fa-IR" sz="1500" dirty="0" smtClean="0">
                <a:cs typeface="B Nazanin" pitchFamily="2" charset="-78"/>
              </a:rPr>
              <a:t>در این روش تاکید روی مشکل بیمار یا مشکل طبی او ومراقبت از اوست . در این روش نه تنها درمان های بیمار ثبت می شود بلکه دلیل معالجات ومراقبتها نیز ذکر می شود . سیر بیماری به طور مرتب و منظم ثبت شده ومطالعه مجدد پرونده وکنترل اعمالی که برای بیمار انجام می شود آسان تر و طبقه بندی شده خواهد بود پرستار ، متخصص تغذیه مددکار اجتماعی ، فیزیو تراپیست ، آزمایشگاه وسایرین در یک محل ، گزارش شان را می نویسند .</a:t>
            </a:r>
          </a:p>
          <a:p>
            <a:pPr algn="just" rtl="1">
              <a:buNone/>
            </a:pPr>
            <a:r>
              <a:rPr lang="fa-IR" sz="1500" dirty="0" smtClean="0">
                <a:cs typeface="B Nazanin" pitchFamily="2" charset="-78"/>
              </a:rPr>
              <a:t>مثال : مشکل بیمار تغذیه نامافی در رابطه با برداشت قسمتی از معده است ، در بخشی از گزارش پزشکی که عمل جراحی را انجام داده ، پیشرفت بیماری را توصیف می کند پرستار راجع به اشتهای بیمار ومتخصص تغذیه ، رژیم درمانی پیشنهادی قابل تحملی برای بیمار ثبت می کند . این روش برای بیمار مفید است ، زیرا کلیه اعضای تیم مراقبت در تنظیم این برنامه شرکت دارند وبه طور حتم اثر خلاقیت نیز بیشتر خواهد بود. </a:t>
            </a:r>
          </a:p>
          <a:p>
            <a:pPr algn="just" rtl="1">
              <a:buNone/>
            </a:pPr>
            <a:r>
              <a:rPr lang="fa-IR" sz="1500" dirty="0" smtClean="0">
                <a:cs typeface="B Nazanin" pitchFamily="2" charset="-78"/>
              </a:rPr>
              <a:t>ثبت به روش </a:t>
            </a:r>
            <a:r>
              <a:rPr lang="en-US" sz="1500" dirty="0" smtClean="0">
                <a:cs typeface="B Nazanin" pitchFamily="2" charset="-78"/>
              </a:rPr>
              <a:t>POMR</a:t>
            </a:r>
            <a:r>
              <a:rPr lang="fa-IR" sz="1500" dirty="0" smtClean="0">
                <a:cs typeface="B Nazanin" pitchFamily="2" charset="-78"/>
              </a:rPr>
              <a:t> دارای 5 قسمت  یافته های اولیه ، فهرست مشکلات ، برنامه های مراقبت پرستاری ، یادداشتهای پیشرفت ، وخلاصه ترخیص می باشد. </a:t>
            </a:r>
          </a:p>
          <a:p>
            <a:pPr algn="just" rtl="1">
              <a:buNone/>
            </a:pPr>
            <a:r>
              <a:rPr lang="fa-IR" sz="1600" b="1" dirty="0" smtClean="0">
                <a:cs typeface="B Nazanin" pitchFamily="2" charset="-78"/>
              </a:rPr>
              <a:t>یافته های اولیه : </a:t>
            </a:r>
            <a:r>
              <a:rPr lang="fa-IR" sz="1500" dirty="0" smtClean="0">
                <a:cs typeface="B Nazanin" pitchFamily="2" charset="-78"/>
              </a:rPr>
              <a:t>پس از بررسی بیمار ، اطلاعاتی که به صورت یافته های ذهنی وعینی به دست آمده برای برنامه ریزی اولیه مراقبتی استفاده می گردد. این یافته ها شامل اطلاعاتی در مورد دلیل یا دلایل بستری شدن بیمار ، تاریخچه پزشکی ، حساسیت ها ، داروهای مورد مصرف ، نیازهای جسمی وروانی اجتماعی ، ناتوانی بیمار در مراقبت از خود ، نیازهای آموزشی وموارد مربوط به برنامه ریزی ترخیص می باشد. </a:t>
            </a:r>
          </a:p>
          <a:p>
            <a:pPr algn="just" rtl="1">
              <a:buNone/>
            </a:pPr>
            <a:r>
              <a:rPr lang="fa-IR" sz="1600" b="1" dirty="0" smtClean="0">
                <a:cs typeface="B Nazanin" pitchFamily="2" charset="-78"/>
              </a:rPr>
              <a:t>فهرست مشکلات :</a:t>
            </a:r>
          </a:p>
          <a:p>
            <a:pPr algn="just" rtl="1">
              <a:buNone/>
            </a:pPr>
            <a:r>
              <a:rPr lang="fa-IR" sz="1500" dirty="0" smtClean="0">
                <a:cs typeface="B Nazanin" pitchFamily="2" charset="-78"/>
              </a:rPr>
              <a:t>مشکلات موجود بیمار فهرست وبا عد شماره گذاری می شود . زمانی که مشکل برطرف شد ، زمان وتاریخ را نوشته وبا قلم روی آن را پر رنگ نمایید </a:t>
            </a:r>
          </a:p>
          <a:p>
            <a:pPr algn="just" rtl="1">
              <a:buNone/>
            </a:pPr>
            <a:r>
              <a:rPr lang="fa-IR" sz="1600" dirty="0" smtClean="0">
                <a:cs typeface="B Nazanin" pitchFamily="2" charset="-78"/>
              </a:rPr>
              <a:t>برنامه ریزی ابتدایی : </a:t>
            </a:r>
          </a:p>
          <a:p>
            <a:pPr algn="just" rtl="1">
              <a:buNone/>
            </a:pPr>
            <a:r>
              <a:rPr lang="fa-IR" sz="1500" dirty="0" smtClean="0">
                <a:cs typeface="B Nazanin" pitchFamily="2" charset="-78"/>
              </a:rPr>
              <a:t>بر اسا س نتایج مورد انتظار ، برنامه ریزی برای داده های آینده ، مراقبت از بیمار و آموزش ثبت می شود </a:t>
            </a:r>
          </a:p>
          <a:p>
            <a:pPr algn="just" rtl="1">
              <a:buNone/>
            </a:pPr>
            <a:r>
              <a:rPr lang="fa-IR" sz="1600" dirty="0" smtClean="0">
                <a:solidFill>
                  <a:srgbClr val="C00000"/>
                </a:solidFill>
                <a:cs typeface="B Nazanin" pitchFamily="2" charset="-78"/>
              </a:rPr>
              <a:t>گزارش سیر پیشرفت :</a:t>
            </a:r>
          </a:p>
          <a:p>
            <a:pPr algn="just" rtl="1">
              <a:buNone/>
            </a:pPr>
            <a:r>
              <a:rPr lang="fa-IR" sz="1500" dirty="0" smtClean="0">
                <a:cs typeface="B Nazanin" pitchFamily="2" charset="-78"/>
              </a:rPr>
              <a:t>شما بایستی یاد داشتی برای مشکلات موجود در هر 24 ساعت بنویسد ویا هر نوع تغییر وضعیت بیمار را ثبت کنید . </a:t>
            </a: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rtl="1">
              <a:buNone/>
            </a:pPr>
            <a:r>
              <a:rPr lang="fa-IR" sz="1600" b="1" dirty="0" smtClean="0">
                <a:solidFill>
                  <a:srgbClr val="C00000"/>
                </a:solidFill>
                <a:cs typeface="B Nazanin" pitchFamily="2" charset="-78"/>
              </a:rPr>
              <a:t>مشاهدات ذهنی یا نظر بیمار :</a:t>
            </a:r>
          </a:p>
          <a:p>
            <a:pPr algn="r" rtl="1">
              <a:buNone/>
            </a:pPr>
            <a:r>
              <a:rPr lang="fa-IR" sz="1400" dirty="0" smtClean="0">
                <a:cs typeface="B Nazanin" pitchFamily="2" charset="-78"/>
              </a:rPr>
              <a:t>         شامل مشکلات ، علائم ونشانه هایی است که بیمار زبانا بازگو می کند در این نوع گزارش باید کلمات وعبارات بیمار نوشته شود نه این که مشاهده کننده حرفهای بیمار را تفسیر کند در صورتی که بیمار قادر به بیان نباشد این بخش از گزارش خالی می ماند. </a:t>
            </a:r>
          </a:p>
          <a:p>
            <a:pPr algn="r" rtl="1">
              <a:buNone/>
            </a:pPr>
            <a:r>
              <a:rPr lang="fa-IR" sz="1600" dirty="0" smtClean="0">
                <a:cs typeface="B Nazanin" pitchFamily="2" charset="-78"/>
              </a:rPr>
              <a:t>م</a:t>
            </a:r>
            <a:r>
              <a:rPr lang="fa-IR" sz="1600" dirty="0" smtClean="0">
                <a:solidFill>
                  <a:srgbClr val="C00000"/>
                </a:solidFill>
                <a:cs typeface="B Nazanin" pitchFamily="2" charset="-78"/>
              </a:rPr>
              <a:t>شاهدا</a:t>
            </a:r>
            <a:r>
              <a:rPr lang="fa-IR" sz="1600" b="1" dirty="0" smtClean="0">
                <a:solidFill>
                  <a:srgbClr val="C00000"/>
                </a:solidFill>
                <a:cs typeface="B Nazanin" pitchFamily="2" charset="-78"/>
              </a:rPr>
              <a:t>ت عینی :</a:t>
            </a:r>
          </a:p>
          <a:p>
            <a:pPr algn="just" rtl="1">
              <a:buNone/>
            </a:pPr>
            <a:r>
              <a:rPr lang="fa-IR" sz="1600" dirty="0" smtClean="0">
                <a:cs typeface="B Nazanin" pitchFamily="2" charset="-78"/>
              </a:rPr>
              <a:t>       </a:t>
            </a:r>
            <a:r>
              <a:rPr lang="fa-IR" sz="1400" dirty="0" smtClean="0">
                <a:cs typeface="B Nazanin" pitchFamily="2" charset="-78"/>
              </a:rPr>
              <a:t>این بخش شامل مشاهدات  واطلاعاتی است که دیده و شنیده واحساس می شود وبا ابزار های مختلفی به دست می آید (معاینات فیزیکی ، تغییرات علائم حیاتی ) در این روش به الگوهای ارتباطی بیمار نیز باید توجه شود .</a:t>
            </a:r>
          </a:p>
          <a:p>
            <a:pPr algn="just" rtl="1">
              <a:buNone/>
            </a:pPr>
            <a:r>
              <a:rPr lang="fa-IR" sz="1600" b="1" dirty="0" smtClean="0">
                <a:solidFill>
                  <a:srgbClr val="C00000"/>
                </a:solidFill>
                <a:cs typeface="B Nazanin" pitchFamily="2" charset="-78"/>
              </a:rPr>
              <a:t>تجزیه وتحلیل (شناسایی مشکلات ):</a:t>
            </a:r>
          </a:p>
          <a:p>
            <a:pPr algn="just" rtl="1">
              <a:buNone/>
            </a:pPr>
            <a:r>
              <a:rPr lang="fa-IR" sz="1600" dirty="0" smtClean="0">
                <a:cs typeface="B Nazanin" pitchFamily="2" charset="-78"/>
              </a:rPr>
              <a:t>       </a:t>
            </a:r>
            <a:r>
              <a:rPr lang="fa-IR" sz="1400" dirty="0" smtClean="0">
                <a:cs typeface="B Nazanin" pitchFamily="2" charset="-78"/>
              </a:rPr>
              <a:t>بررسی اطلاعات به دست آمده شامل اطلاعات ویافته های عینی وذهنی دیگران از طریق شرح ودرک نوشتن نتایج است تمام افرادی که در تهیه گزارشات کمک می کند باید نظر خود را درباره بررسی ، صادقانه ودر سطح درک ومهارت خود از وضعیت بیمار بنویسند .روش های بررسی و شناخت شامل : مشاهده ، مصاحبه ، اندازه گیری ، معاینه فیزیکی (سمع ، لمس ، دق ، مشاهده ) می باشد </a:t>
            </a:r>
          </a:p>
          <a:p>
            <a:pPr algn="just" rtl="1">
              <a:buNone/>
            </a:pPr>
            <a:r>
              <a:rPr lang="fa-IR" sz="1500" dirty="0" smtClean="0">
                <a:cs typeface="B Nazanin" pitchFamily="2" charset="-78"/>
              </a:rPr>
              <a:t> </a:t>
            </a:r>
            <a:r>
              <a:rPr lang="fa-IR" sz="1400" dirty="0" smtClean="0">
                <a:solidFill>
                  <a:srgbClr val="C00000"/>
                </a:solidFill>
                <a:cs typeface="B Nazanin" pitchFamily="2" charset="-78"/>
              </a:rPr>
              <a:t>برنامه : </a:t>
            </a:r>
            <a:r>
              <a:rPr lang="fa-IR" sz="1400" dirty="0" smtClean="0">
                <a:cs typeface="B Nazanin" pitchFamily="2" charset="-78"/>
              </a:rPr>
              <a:t>انجام برنامه های مراقبتی درمانی </a:t>
            </a:r>
          </a:p>
          <a:p>
            <a:pPr algn="just" rtl="1">
              <a:buNone/>
            </a:pPr>
            <a:r>
              <a:rPr lang="fa-IR" sz="1400" dirty="0" smtClean="0">
                <a:solidFill>
                  <a:srgbClr val="C00000"/>
                </a:solidFill>
                <a:cs typeface="B Nazanin" pitchFamily="2" charset="-78"/>
              </a:rPr>
              <a:t>ارزیابی : </a:t>
            </a:r>
            <a:r>
              <a:rPr lang="fa-IR" sz="1400" dirty="0" smtClean="0">
                <a:cs typeface="B Nazanin" pitchFamily="2" charset="-78"/>
              </a:rPr>
              <a:t>نتایج به دست آمده پس از تدابیر درمانی مراقبتی </a:t>
            </a:r>
          </a:p>
          <a:p>
            <a:pPr algn="just" rtl="1">
              <a:buNone/>
            </a:pPr>
            <a:r>
              <a:rPr lang="fa-IR" sz="1400" dirty="0" smtClean="0">
                <a:solidFill>
                  <a:srgbClr val="C00000"/>
                </a:solidFill>
                <a:cs typeface="B Nazanin" pitchFamily="2" charset="-78"/>
              </a:rPr>
              <a:t>اصلاح وبازنگری : </a:t>
            </a:r>
            <a:r>
              <a:rPr lang="fa-IR" sz="1400" dirty="0" smtClean="0">
                <a:cs typeface="B Nazanin" pitchFamily="2" charset="-78"/>
              </a:rPr>
              <a:t>تغییر دادن برنامه درمانی مراقبتی بر اساس واکنش بیمار به تدابیر قبلی .</a:t>
            </a:r>
          </a:p>
          <a:p>
            <a:pPr algn="just" rtl="1">
              <a:buNone/>
            </a:pPr>
            <a:r>
              <a:rPr lang="fa-IR" sz="1400" b="1" dirty="0" smtClean="0">
                <a:cs typeface="B Nazanin" pitchFamily="2" charset="-78"/>
              </a:rPr>
              <a:t>خلاصه ترخیص :</a:t>
            </a:r>
          </a:p>
          <a:p>
            <a:pPr algn="just" rtl="1">
              <a:buNone/>
            </a:pPr>
            <a:r>
              <a:rPr lang="fa-IR" sz="1400" dirty="0" smtClean="0">
                <a:cs typeface="B Nazanin" pitchFamily="2" charset="-78"/>
              </a:rPr>
              <a:t>        در این قسمت راهنمایی های لازم به بیمار در هنگام ترخیص نوشته می شود . همچنین اگر دچار مشکلی می باشد در روی آن برگه نوشته می شود وشماره تماس با پزشک واین که ارجاع به محل به محل دیگر در روی این قسمت نوشته شود .</a:t>
            </a:r>
          </a:p>
          <a:p>
            <a:pPr algn="just" rtl="1">
              <a:buNone/>
            </a:pPr>
            <a:r>
              <a:rPr lang="fa-IR" sz="1400" dirty="0" smtClean="0">
                <a:cs typeface="B Nazanin" pitchFamily="2" charset="-78"/>
              </a:rPr>
              <a:t>ثبت گزارش براساس سیستم مشکل – مداخله – ارزیابی :</a:t>
            </a:r>
          </a:p>
          <a:p>
            <a:pPr algn="just" rtl="1">
              <a:buNone/>
            </a:pPr>
            <a:r>
              <a:rPr lang="fa-IR" sz="1400" dirty="0" smtClean="0">
                <a:cs typeface="B Nazanin" pitchFamily="2" charset="-78"/>
              </a:rPr>
              <a:t>         این سیستم بر پایه مشکلات بیمار واطلاعات به دست آمده از وی ، سازمان یافته است در این سیستم برنامه های مراقبتی همراه با سیر پیشرفت ومشکل تعیین شده در یک برگه ثبت می شود .در شروع هر نوبت کاری با استفاده از فلوشیت یا برگه های چاپی از بیمار بررسی کامل صورت گیرد. سپس مشکلات بیمار شناسایی وشماره گذاری می گردد .</a:t>
            </a:r>
          </a:p>
          <a:p>
            <a:pPr algn="just" rtl="1">
              <a:buNone/>
            </a:pPr>
            <a:r>
              <a:rPr lang="fa-IR" sz="1400" dirty="0" smtClean="0">
                <a:cs typeface="B Nazanin" pitchFamily="2" charset="-78"/>
              </a:rPr>
              <a:t>         برگه ی گزارش پیشرفت بیمار بر اساس </a:t>
            </a:r>
            <a:r>
              <a:rPr lang="en-US" sz="1400" dirty="0" smtClean="0">
                <a:cs typeface="B Nazanin" pitchFamily="2" charset="-78"/>
              </a:rPr>
              <a:t>PIE(problem Intervention Evaluation system)</a:t>
            </a:r>
            <a:r>
              <a:rPr lang="fa-IR" sz="1400" dirty="0" smtClean="0">
                <a:cs typeface="B Nazanin" pitchFamily="2" charset="-78"/>
              </a:rPr>
              <a:t> نوشته می شود.</a:t>
            </a:r>
          </a:p>
          <a:p>
            <a:pPr algn="r" rtl="1">
              <a:buNone/>
            </a:pPr>
            <a:r>
              <a:rPr lang="fa-IR" sz="1400" dirty="0" smtClean="0">
                <a:cs typeface="B Nazanin" pitchFamily="2" charset="-78"/>
              </a:rPr>
              <a:t> </a:t>
            </a: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500042"/>
            <a:ext cx="8429684" cy="6595666"/>
          </a:xfrm>
        </p:spPr>
        <p:txBody>
          <a:bodyPr>
            <a:noAutofit/>
          </a:bodyPr>
          <a:lstStyle/>
          <a:p>
            <a:pPr algn="just" rtl="1">
              <a:buNone/>
            </a:pPr>
            <a:r>
              <a:rPr lang="fa-IR" sz="1200" dirty="0" smtClean="0">
                <a:cs typeface="B Nazanin" pitchFamily="2" charset="-78"/>
              </a:rPr>
              <a:t>مشکل :</a:t>
            </a:r>
          </a:p>
          <a:p>
            <a:pPr algn="just" rtl="1">
              <a:buNone/>
            </a:pPr>
            <a:r>
              <a:rPr lang="fa-IR" sz="1200" dirty="0" smtClean="0">
                <a:cs typeface="B Nazanin" pitchFamily="2" charset="-78"/>
              </a:rPr>
              <a:t>پس از بررسی کامل بیمار ، مشکلات بیمار با استفاده از تشخیص پرستاری نوشته وبا حرف اختصاری </a:t>
            </a:r>
            <a:r>
              <a:rPr lang="en-US" sz="1200" dirty="0" smtClean="0">
                <a:cs typeface="B Nazanin" pitchFamily="2" charset="-78"/>
              </a:rPr>
              <a:t>P</a:t>
            </a:r>
            <a:r>
              <a:rPr lang="fa-IR" sz="1200" dirty="0" smtClean="0">
                <a:cs typeface="B Nazanin" pitchFamily="2" charset="-78"/>
              </a:rPr>
              <a:t> و شماره مشخص می شود مثل : </a:t>
            </a:r>
            <a:r>
              <a:rPr lang="en-US" sz="1200" dirty="0" smtClean="0">
                <a:cs typeface="B Nazanin" pitchFamily="2" charset="-78"/>
              </a:rPr>
              <a:t>P.1</a:t>
            </a:r>
            <a:r>
              <a:rPr lang="fa-IR" sz="1200" dirty="0" smtClean="0">
                <a:cs typeface="B Nazanin" pitchFamily="2" charset="-78"/>
              </a:rPr>
              <a:t> </a:t>
            </a:r>
            <a:endParaRPr lang="en-US" sz="1200" dirty="0" smtClean="0">
              <a:cs typeface="B Nazanin" pitchFamily="2" charset="-78"/>
            </a:endParaRPr>
          </a:p>
          <a:p>
            <a:pPr algn="just" rtl="1">
              <a:buNone/>
            </a:pPr>
            <a:r>
              <a:rPr lang="fa-IR" sz="1200" dirty="0" smtClean="0">
                <a:cs typeface="B Nazanin" pitchFamily="2" charset="-78"/>
              </a:rPr>
              <a:t>مداخله : </a:t>
            </a:r>
          </a:p>
          <a:p>
            <a:pPr algn="just" rtl="1">
              <a:buNone/>
            </a:pPr>
            <a:r>
              <a:rPr lang="fa-IR" sz="1200" dirty="0" smtClean="0">
                <a:cs typeface="B Nazanin" pitchFamily="2" charset="-78"/>
              </a:rPr>
              <a:t>مراقبتهای پرستاری برای برطرف کردن مشکل بیمار با شماره یی مشخص مثل </a:t>
            </a:r>
            <a:r>
              <a:rPr lang="en-US" sz="1200" dirty="0" smtClean="0">
                <a:cs typeface="B Nazanin" pitchFamily="2" charset="-78"/>
              </a:rPr>
              <a:t>IP.1</a:t>
            </a:r>
            <a:r>
              <a:rPr lang="fa-IR" sz="1200" dirty="0" smtClean="0">
                <a:cs typeface="B Nazanin" pitchFamily="2" charset="-78"/>
              </a:rPr>
              <a:t> </a:t>
            </a:r>
          </a:p>
          <a:p>
            <a:pPr algn="just" rtl="1">
              <a:buNone/>
            </a:pPr>
            <a:r>
              <a:rPr lang="fa-IR" sz="1200" dirty="0" smtClean="0">
                <a:cs typeface="B Nazanin" pitchFamily="2" charset="-78"/>
              </a:rPr>
              <a:t>ارزایابی :</a:t>
            </a:r>
          </a:p>
          <a:p>
            <a:pPr algn="just" rtl="1">
              <a:buNone/>
            </a:pPr>
            <a:r>
              <a:rPr lang="fa-IR" sz="1200" dirty="0" smtClean="0">
                <a:cs typeface="B Nazanin" pitchFamily="2" charset="-78"/>
              </a:rPr>
              <a:t>عکس العمل بیمار به معالجه وتدابیر را ارزیابی وبا حرف اختصاری </a:t>
            </a:r>
            <a:r>
              <a:rPr lang="en-US" sz="1200" dirty="0" smtClean="0">
                <a:cs typeface="B Nazanin" pitchFamily="2" charset="-78"/>
              </a:rPr>
              <a:t>EP.1</a:t>
            </a:r>
            <a:r>
              <a:rPr lang="fa-IR" sz="1200" dirty="0" smtClean="0">
                <a:cs typeface="B Nazanin" pitchFamily="2" charset="-78"/>
              </a:rPr>
              <a:t> نوشته می شود </a:t>
            </a:r>
          </a:p>
          <a:p>
            <a:pPr algn="just" rtl="1">
              <a:buNone/>
            </a:pPr>
            <a:r>
              <a:rPr lang="fa-IR" sz="1200" dirty="0" smtClean="0">
                <a:cs typeface="B Nazanin" pitchFamily="2" charset="-78"/>
              </a:rPr>
              <a:t>ثبت و گزارش کانونی : </a:t>
            </a:r>
          </a:p>
          <a:p>
            <a:pPr algn="just" rtl="1">
              <a:buNone/>
            </a:pPr>
            <a:r>
              <a:rPr lang="fa-IR" sz="1200" dirty="0" smtClean="0">
                <a:cs typeface="B Nazanin" pitchFamily="2" charset="-78"/>
              </a:rPr>
              <a:t>این شیوه بیمار محور می باشد ، برگه گزارش پرستاری دارای ستونهای تاریخ ، ساعت ، کانون ، تشخیص پرستاری ، یک نشانه یا علامت ، رفتار بیمار ، یا نیاز بیمار ، یا تغییر وضعیت حاد بیمار ویا حوادث قابل توجه ثبت می شود </a:t>
            </a:r>
          </a:p>
          <a:p>
            <a:pPr algn="just" rtl="1">
              <a:buNone/>
            </a:pPr>
            <a:r>
              <a:rPr lang="fa-IR" sz="1200" dirty="0" smtClean="0">
                <a:cs typeface="B Nazanin" pitchFamily="2" charset="-78"/>
              </a:rPr>
              <a:t>برای ثبت تدابیر درمانی روزانه ومداخلات از فلوشیب  می شود . ستون گزارش پیشرفت بیمار براساس سه قسمت طبقه بندی شده است که عبارت است از (</a:t>
            </a:r>
            <a:r>
              <a:rPr lang="en-US" sz="1200" dirty="0" smtClean="0">
                <a:cs typeface="B Nazanin" pitchFamily="2" charset="-78"/>
              </a:rPr>
              <a:t>DAR</a:t>
            </a:r>
            <a:r>
              <a:rPr lang="fa-IR" sz="1200" dirty="0" smtClean="0">
                <a:cs typeface="B Nazanin" pitchFamily="2" charset="-78"/>
              </a:rPr>
              <a:t>) </a:t>
            </a:r>
          </a:p>
          <a:p>
            <a:pPr algn="just" rtl="1">
              <a:buNone/>
            </a:pPr>
            <a:r>
              <a:rPr lang="fa-IR" sz="1200" dirty="0" smtClean="0">
                <a:cs typeface="B Nazanin" pitchFamily="2" charset="-78"/>
              </a:rPr>
              <a:t>داده ها : ثبت داده های ذهنی وعینی جمع آوری شده برای توضیح ستون کانون است </a:t>
            </a:r>
          </a:p>
          <a:p>
            <a:pPr algn="just" rtl="1">
              <a:buNone/>
            </a:pPr>
            <a:r>
              <a:rPr lang="fa-IR" sz="1200" dirty="0" smtClean="0">
                <a:cs typeface="B Nazanin" pitchFamily="2" charset="-78"/>
              </a:rPr>
              <a:t>عملکرد : اقدامات فوری وبعدی پرستار بر اساس بررسی به عمل آمده از بیمار ثبت می شود </a:t>
            </a:r>
          </a:p>
          <a:p>
            <a:pPr algn="just" rtl="1">
              <a:buNone/>
            </a:pPr>
            <a:r>
              <a:rPr lang="fa-IR" sz="1200" dirty="0" smtClean="0">
                <a:cs typeface="B Nazanin" pitchFamily="2" charset="-78"/>
              </a:rPr>
              <a:t>عکس العمل : عکس العمل بیمار نسبت به اقدامات مراقبتی درمانی انجام شده نوشته می شود </a:t>
            </a:r>
          </a:p>
          <a:p>
            <a:pPr algn="just" rtl="1">
              <a:buNone/>
            </a:pPr>
            <a:r>
              <a:rPr lang="fa-IR" sz="1200" dirty="0" smtClean="0">
                <a:cs typeface="B Nazanin" pitchFamily="2" charset="-78"/>
              </a:rPr>
              <a:t>ثبت گزارش رایانه ایی :</a:t>
            </a:r>
          </a:p>
          <a:p>
            <a:pPr algn="just" rtl="1">
              <a:buNone/>
            </a:pPr>
            <a:r>
              <a:rPr lang="fa-IR" sz="1200" dirty="0" smtClean="0">
                <a:cs typeface="B Nazanin" pitchFamily="2" charset="-78"/>
              </a:rPr>
              <a:t>امروزه موسسات درمانی به طور گسترده از رایانه ها استفاده می نماید . پرستاران از ظرفیت رایانه در موارد ذیل استفاده می نمایند </a:t>
            </a:r>
          </a:p>
          <a:p>
            <a:pPr algn="just" rtl="1">
              <a:buNone/>
            </a:pPr>
            <a:r>
              <a:rPr lang="fa-IR" sz="1200" dirty="0" smtClean="0">
                <a:cs typeface="B Nazanin" pitchFamily="2" charset="-78"/>
              </a:rPr>
              <a:t>ارسال نمونه گزارش بررسی بیمار وغربالگری بیماران بر اساس بررسی آن </a:t>
            </a:r>
          </a:p>
          <a:p>
            <a:pPr algn="just" rtl="1">
              <a:buNone/>
            </a:pPr>
            <a:r>
              <a:rPr lang="fa-IR" sz="1200" dirty="0" smtClean="0">
                <a:cs typeface="B Nazanin" pitchFamily="2" charset="-78"/>
              </a:rPr>
              <a:t>ثبت تشخیهای پرستاری با استفاده از تشخیص های پرستاری استاندارد شده ودستورالعمل آن </a:t>
            </a:r>
          </a:p>
          <a:p>
            <a:pPr algn="just" rtl="1">
              <a:buNone/>
            </a:pPr>
            <a:r>
              <a:rPr lang="fa-IR" sz="1200" dirty="0" smtClean="0">
                <a:cs typeface="B Nazanin" pitchFamily="2" charset="-78"/>
              </a:rPr>
              <a:t>جمع آوری اولیه یافته های بیمار وبه دست آوردن یافته های جدید ودر نتیجه اصلاح برنامه های مراقبتی </a:t>
            </a:r>
          </a:p>
          <a:p>
            <a:pPr algn="just" rtl="1">
              <a:buNone/>
            </a:pPr>
            <a:r>
              <a:rPr lang="fa-IR" sz="1200" dirty="0" smtClean="0">
                <a:cs typeface="B Nazanin" pitchFamily="2" charset="-78"/>
              </a:rPr>
              <a:t>دریافت فهرست از معالجات ، روش های تشخیصی وداروهای ضروری بیمار در 24 ساعته </a:t>
            </a:r>
          </a:p>
          <a:p>
            <a:pPr algn="just" rtl="1">
              <a:buNone/>
            </a:pPr>
            <a:r>
              <a:rPr lang="fa-IR" sz="1200" dirty="0" smtClean="0">
                <a:cs typeface="B Nazanin" pitchFamily="2" charset="-78"/>
              </a:rPr>
              <a:t>ثبت گزارش فوری مراقبتهای بیمار ، با استفاده از رایانه های کوچکیکه در بالین بیمار قرار دارند </a:t>
            </a:r>
            <a:endParaRPr lang="en-US" sz="1200" dirty="0">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just" rtl="1">
              <a:buNone/>
            </a:pPr>
            <a:r>
              <a:rPr lang="fa-IR" sz="1300" dirty="0" smtClean="0">
                <a:cs typeface="B Nazanin" pitchFamily="2" charset="-78"/>
              </a:rPr>
              <a:t>حداقل داده هایی که در سیستم رایانه ایی تنظیم می شود به صورت مراقبت پرستاری (تشخیص وملاحظات ) خصوصیات بیمار (سن ، جنس ، تاریخ تولد ، ونژاد) اقدامات اداری (تاریخ پذیرش ، ترخیص و پرداخت کننده خدمات ) می باشد </a:t>
            </a:r>
          </a:p>
          <a:p>
            <a:pPr algn="just" rtl="1">
              <a:buNone/>
            </a:pPr>
            <a:r>
              <a:rPr lang="fa-IR" sz="1300" dirty="0" smtClean="0">
                <a:cs typeface="B Nazanin" pitchFamily="2" charset="-78"/>
              </a:rPr>
              <a:t>با استفاده از رایانه ، کلمات همیشه خوانا و دارای ساعت وتاریخ می باشد همچنین از کلمات اختصاری به سرعت می توان استفاده کرد بازیابی اطلاعات آسان وسریع صورت می گیرد . نیاز به زمان زیادی برای ثبت گزارش نمی باشد وبه ندرت اطلاعات حذف می شود درصدمحافظت از محرمانه بودن اطلاعات مددجویان بیشتر می شود با استفاده از رایانه فقط افراد سیستم درمانی باتوجه به رمز عبور می توانند دسترسی به اطلاعات داشته باشند با این روش از دسترسی افراد غیر مجاز به اطلاعات مدد جویان جلوگیری می گردد. </a:t>
            </a:r>
          </a:p>
          <a:p>
            <a:pPr algn="just" rtl="1">
              <a:buNone/>
            </a:pPr>
            <a:r>
              <a:rPr lang="fa-IR" sz="1300" dirty="0" smtClean="0">
                <a:cs typeface="B Nazanin" pitchFamily="2" charset="-78"/>
              </a:rPr>
              <a:t>برای حفظ امنیت بیمار ومحرمانه بودن آن در ثبت گزارش از دستورالعمل ذیل پیروی کنید </a:t>
            </a:r>
          </a:p>
          <a:p>
            <a:pPr algn="just" rtl="1">
              <a:buFont typeface="Arial" charset="0"/>
              <a:buChar char="•"/>
            </a:pPr>
            <a:r>
              <a:rPr lang="fa-IR" sz="1300" dirty="0" smtClean="0">
                <a:cs typeface="B Nazanin" pitchFamily="2" charset="-78"/>
              </a:rPr>
              <a:t>هرگز اسم رمز یا امضای رایانه خود را به دیگران (پرستاران دیگر یا پزشک) ندهید وهر چند وقت رمز عبور خود را تغییر دهید از رمز ساده جهت وارد شدن به رایانه استفاده نکنید (هرگز رمز ساده انتخاب ننمایید )</a:t>
            </a:r>
          </a:p>
          <a:p>
            <a:pPr algn="just" rtl="1">
              <a:buFont typeface="Arial" charset="0"/>
              <a:buChar char="•"/>
            </a:pPr>
            <a:r>
              <a:rPr lang="fa-IR" sz="1300" dirty="0" smtClean="0">
                <a:cs typeface="B Nazanin" pitchFamily="2" charset="-78"/>
              </a:rPr>
              <a:t>هرگز پایگاه رایانه یی را پس از وارد کردن شماره رمز خود ترک نکنید . زیرا امکان کپی کردن اطلاعات مددجویان توسط افراد سودجو می باشد </a:t>
            </a:r>
          </a:p>
          <a:p>
            <a:pPr algn="just" rtl="1">
              <a:buFont typeface="Arial" charset="0"/>
              <a:buChar char="•"/>
            </a:pPr>
            <a:r>
              <a:rPr lang="fa-IR" sz="1300" dirty="0" smtClean="0">
                <a:cs typeface="B Nazanin" pitchFamily="2" charset="-78"/>
              </a:rPr>
              <a:t>از برنامه دقیق وصحیح برای برطرف نمودن اشتباهات پیروی نمایید در این موارد بر روی اطلاعات اشتباه خط بکشید وکلمه غلط (</a:t>
            </a:r>
            <a:r>
              <a:rPr lang="en-US" sz="1300" dirty="0" smtClean="0">
                <a:cs typeface="B Nazanin" pitchFamily="2" charset="-78"/>
              </a:rPr>
              <a:t>error</a:t>
            </a:r>
            <a:r>
              <a:rPr lang="fa-IR" sz="1300" dirty="0" smtClean="0">
                <a:cs typeface="B Nazanin" pitchFamily="2" charset="-78"/>
              </a:rPr>
              <a:t>) را ثبت نمایید سپس آن را تصحیح نمایید ونام خود را بنویسید</a:t>
            </a:r>
          </a:p>
          <a:p>
            <a:pPr algn="just" rtl="1">
              <a:buFont typeface="Arial" charset="0"/>
              <a:buChar char="•"/>
            </a:pPr>
            <a:r>
              <a:rPr lang="fa-IR" sz="1300" dirty="0" smtClean="0">
                <a:cs typeface="B Nazanin" pitchFamily="2" charset="-78"/>
              </a:rPr>
              <a:t>مهمترین نکته در هنگام کنترل اطلاعات ، محافظت از اطلاعات ثبت شده می باشد . چنانچه سهوا قسمتی از گز ارشات پاک گردید ، توضیحی در رایانه همراه با مشخصات خود تاریخ، ساعت بنویسید . سپس به مسئول خود گزارش نمایید </a:t>
            </a:r>
          </a:p>
          <a:p>
            <a:pPr algn="just" rtl="1">
              <a:buFont typeface="Arial" charset="0"/>
              <a:buChar char="•"/>
            </a:pPr>
            <a:r>
              <a:rPr lang="fa-IR" sz="1300" dirty="0" smtClean="0">
                <a:cs typeface="B Nazanin" pitchFamily="2" charset="-78"/>
              </a:rPr>
              <a:t>هنگامی که اطلاعات بیمار بر روی صفحه نمایشگر می باشد محل نکنید </a:t>
            </a:r>
          </a:p>
          <a:p>
            <a:pPr algn="just" rtl="1">
              <a:buFont typeface="Arial" charset="0"/>
              <a:buChar char="•"/>
            </a:pPr>
            <a:r>
              <a:rPr lang="fa-IR" sz="1300" dirty="0" smtClean="0">
                <a:cs typeface="B Nazanin" pitchFamily="2" charset="-78"/>
              </a:rPr>
              <a:t>در مواردی که بایستی اطلاعات بیمار  محرمانه حفظ شود از دستورات مرکز درمانی پیروی نمایید </a:t>
            </a:r>
          </a:p>
          <a:p>
            <a:pPr algn="just" rtl="1">
              <a:buNone/>
            </a:pPr>
            <a:r>
              <a:rPr lang="fa-IR" sz="1300" dirty="0" smtClean="0">
                <a:cs typeface="B Nazanin" pitchFamily="2" charset="-78"/>
              </a:rPr>
              <a:t>طبقه بندی مداخلات پرستاری </a:t>
            </a:r>
          </a:p>
          <a:p>
            <a:pPr algn="just" rtl="1">
              <a:buFont typeface="Arial" charset="0"/>
              <a:buChar char="•"/>
            </a:pPr>
            <a:r>
              <a:rPr lang="fa-IR" sz="1300" dirty="0" smtClean="0">
                <a:solidFill>
                  <a:srgbClr val="C00000"/>
                </a:solidFill>
                <a:cs typeface="B Nazanin" pitchFamily="2" charset="-78"/>
              </a:rPr>
              <a:t>مداخلات با ابتکار پرستار (پرستار محور)</a:t>
            </a:r>
          </a:p>
          <a:p>
            <a:pPr algn="just" rtl="1">
              <a:buFont typeface="Arial" charset="0"/>
              <a:buChar char="•"/>
            </a:pPr>
            <a:r>
              <a:rPr lang="fa-IR" sz="1300" dirty="0" smtClean="0">
                <a:solidFill>
                  <a:srgbClr val="C00000"/>
                </a:solidFill>
                <a:cs typeface="B Nazanin" pitchFamily="2" charset="-78"/>
              </a:rPr>
              <a:t>مداخلات با ابتکار پزشک </a:t>
            </a:r>
          </a:p>
          <a:p>
            <a:pPr algn="just" rtl="1">
              <a:buFont typeface="Arial" charset="0"/>
              <a:buChar char="•"/>
            </a:pPr>
            <a:r>
              <a:rPr lang="fa-IR" sz="1300" dirty="0" smtClean="0">
                <a:solidFill>
                  <a:srgbClr val="C00000"/>
                </a:solidFill>
                <a:cs typeface="B Nazanin" pitchFamily="2" charset="-78"/>
              </a:rPr>
              <a:t>مداخلات دیگر همکاران گروه پزشکی </a:t>
            </a:r>
          </a:p>
          <a:p>
            <a:pPr algn="just" rtl="1">
              <a:buNone/>
            </a:pPr>
            <a:r>
              <a:rPr lang="fa-IR" sz="1300" dirty="0" smtClean="0">
                <a:cs typeface="B Nazanin" pitchFamily="2" charset="-78"/>
              </a:rPr>
              <a:t>مراقبت پرستاری :</a:t>
            </a:r>
          </a:p>
          <a:p>
            <a:pPr algn="just" rtl="1">
              <a:buNone/>
            </a:pPr>
            <a:r>
              <a:rPr lang="fa-IR" sz="1300" dirty="0" smtClean="0">
                <a:cs typeface="B Nazanin" pitchFamily="2" charset="-78"/>
              </a:rPr>
              <a:t>توضیح دادن روش اجرا به بیمار با استفاده از آمادگی حسی </a:t>
            </a:r>
          </a:p>
          <a:p>
            <a:pPr algn="just" rtl="1">
              <a:buNone/>
            </a:pPr>
            <a:r>
              <a:rPr lang="fa-IR" sz="1300" dirty="0" smtClean="0">
                <a:cs typeface="B Nazanin" pitchFamily="2" charset="-78"/>
              </a:rPr>
              <a:t>مشاهده کردن محل برش جراحی از نظر قرمزی ، تورم یا علائم جداشدن بافت ها </a:t>
            </a:r>
          </a:p>
          <a:p>
            <a:pPr algn="just" rtl="1">
              <a:buNone/>
            </a:pPr>
            <a:r>
              <a:rPr lang="fa-IR" sz="1300" dirty="0" smtClean="0">
                <a:cs typeface="B Nazanin" pitchFamily="2" charset="-78"/>
              </a:rPr>
              <a:t>توجه نمودن به هرگونه ترشحات </a:t>
            </a:r>
          </a:p>
          <a:p>
            <a:pPr algn="r" rtl="1">
              <a:buFont typeface="Arial" charset="0"/>
              <a:buChar char="•"/>
            </a:pPr>
            <a:endParaRPr lang="fa-IR" sz="1400" dirty="0" smtClean="0">
              <a:cs typeface="B Nazanin" pitchFamily="2" charset="-78"/>
            </a:endParaRPr>
          </a:p>
          <a:p>
            <a:pPr algn="r" rtl="1">
              <a:buNone/>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Autofit/>
          </a:bodyPr>
          <a:lstStyle/>
          <a:p>
            <a:pPr algn="just" rtl="1">
              <a:buNone/>
            </a:pPr>
            <a:r>
              <a:rPr lang="fa-IR" sz="1600" dirty="0" smtClean="0">
                <a:cs typeface="B Nazanin" pitchFamily="2" charset="-78"/>
              </a:rPr>
              <a:t>تمیز کردن اطراف ناحیه بخیه با محلول شستشو دهنده ی مناسب </a:t>
            </a:r>
          </a:p>
          <a:p>
            <a:pPr algn="just" rtl="1">
              <a:buNone/>
            </a:pPr>
            <a:r>
              <a:rPr lang="fa-IR" sz="1400" dirty="0" smtClean="0">
                <a:cs typeface="B Nazanin" pitchFamily="2" charset="-78"/>
              </a:rPr>
              <a:t>به کاردن مناسب برای حفظ بخیه ها </a:t>
            </a:r>
          </a:p>
          <a:p>
            <a:pPr algn="just" rtl="1">
              <a:buNone/>
            </a:pPr>
            <a:r>
              <a:rPr lang="fa-IR" sz="1400" dirty="0" smtClean="0">
                <a:cs typeface="B Nazanin" pitchFamily="2" charset="-78"/>
              </a:rPr>
              <a:t>اموزش دادن به بیمار برای به حداقل رساندن فشار بر روی محل زخم </a:t>
            </a:r>
          </a:p>
          <a:p>
            <a:pPr algn="just" rtl="1">
              <a:buNone/>
            </a:pPr>
            <a:r>
              <a:rPr lang="fa-IR" sz="1400" dirty="0" smtClean="0">
                <a:cs typeface="B Nazanin" pitchFamily="2" charset="-78"/>
              </a:rPr>
              <a:t>آموزش به بیمار وخانواده برای مراقبت از بخیه ها شامل علائم ونشانه های عفونت </a:t>
            </a:r>
          </a:p>
          <a:p>
            <a:pPr algn="just" rtl="1">
              <a:buNone/>
            </a:pPr>
            <a:r>
              <a:rPr lang="fa-IR" sz="1400" dirty="0" smtClean="0">
                <a:cs typeface="B Nazanin" pitchFamily="2" charset="-78"/>
              </a:rPr>
              <a:t>گزارش نویسی گام به گام :</a:t>
            </a:r>
          </a:p>
          <a:p>
            <a:pPr algn="just" rtl="1">
              <a:buNone/>
            </a:pPr>
            <a:r>
              <a:rPr lang="fa-IR" sz="1400" dirty="0" smtClean="0">
                <a:cs typeface="B Nazanin" pitchFamily="2" charset="-78"/>
              </a:rPr>
              <a:t>پرستار معمولا با اطلاعات پایه مربوط به دلیل بستری بیمار ، گزارش خود را شروع کرده وبه دنبال آن اطلاعات توصیفی مشروح در مورد پیشرفت بیماردر طول شیفت خود را گزارش می کند . وبه ترتیب گزارشات بدو ورود تغییر شیفت قبل از عمل ، ریکاوری ، بعد از عمل آموزش ترخیص یا گزارش فوت در پرونده ثبت می شود .</a:t>
            </a:r>
          </a:p>
          <a:p>
            <a:pPr algn="just" rtl="1">
              <a:buNone/>
            </a:pPr>
            <a:r>
              <a:rPr lang="fa-IR" sz="1400" dirty="0" smtClean="0">
                <a:cs typeface="B Nazanin" pitchFamily="2" charset="-78"/>
              </a:rPr>
              <a:t>پذیرش بیمار :</a:t>
            </a:r>
          </a:p>
          <a:p>
            <a:pPr algn="just" rtl="1">
              <a:buNone/>
            </a:pPr>
            <a:r>
              <a:rPr lang="fa-IR" sz="1400" dirty="0" smtClean="0">
                <a:cs typeface="B Nazanin" pitchFamily="2" charset="-78"/>
              </a:rPr>
              <a:t>در زمان پذیرش بیمار معمولا هیجان زده به نظر می رسد حالت ورفتار پرستاران ودیگر کارکنان که در پذیرش وی دخالت دارند می تواند در آسایش وراحتی وی کمک موثری باشد </a:t>
            </a:r>
          </a:p>
          <a:p>
            <a:pPr algn="just" rtl="1">
              <a:buNone/>
            </a:pPr>
            <a:r>
              <a:rPr lang="fa-IR" sz="1400" dirty="0" smtClean="0">
                <a:cs typeface="B Nazanin" pitchFamily="2" charset="-78"/>
              </a:rPr>
              <a:t>یک خوشامدگویی صمیمانه وتوجیهی توام با آرامش به بیمار کمک می کند تا اطمینان یابد که دارای ارزش واحترام  است ، پرستار مهمولا با اطلاعات پایه مربوط به دلیل بستری شدن بیمار گزارش خودش را شروع می نماید وبه دنبال آن اطلاعات توصیفی مشروح در مورد پیشرفت بیمار در طول شیفت خود را گزارش می دهد . پرستار بالینی گزارشات را به ترتیبی که بیماران را پذیرش نموده ودلایل مشروح ویزیت را ثبت می نماید </a:t>
            </a:r>
          </a:p>
          <a:p>
            <a:pPr algn="just" rtl="1">
              <a:buNone/>
            </a:pPr>
            <a:r>
              <a:rPr lang="fa-IR" sz="1400" dirty="0" smtClean="0">
                <a:cs typeface="B Nazanin" pitchFamily="2" charset="-78"/>
              </a:rPr>
              <a:t>گزارش بدو ورود : </a:t>
            </a:r>
          </a:p>
          <a:p>
            <a:pPr algn="just" rtl="1">
              <a:buNone/>
            </a:pPr>
            <a:r>
              <a:rPr lang="fa-IR" sz="1400" dirty="0" smtClean="0">
                <a:cs typeface="B Nazanin" pitchFamily="2" charset="-78"/>
              </a:rPr>
              <a:t>ذکر زمان در موقع گزارش نویسی ارزش فوق العاده ای دارد پس قید ساعت وتاریخ مهم است . نحوه ورود بیمار باید قید شود که چگونه وارد بخش شما شده است ، آیا با پای خودش ، با برانکارد ، ویلچر یا افرادی زیر بغل اورا گرفته و وارد بخش گردید.(ممکن است بیمار یا مصدوم توسط نیروهای انتظامی با افراد دیگر مانند پرسنل مراکز نگهداری سالمندان به بیمارستان آورده شوند لذا مشخصات آنان باید در پرونده ثبت گردد یا به مامورنیروی انتظامی بیمارستان اطلاع و صورتجلسه گردد ویک نسخه در پرونده بیمار ضمیمه شود .) در گزارش بدو ورود بیمار نکاتی که بایستی رعایت گردد عبارتست از شرح حال بیمار که شامل سن، جنس ، وضعیت تاهل ، مشکلات بالقوه وموجود واین که مشکل فعلی از جه زمانی شروع شده ، چه سیستم هایی از بدن را درگیر کرده ، سابقه بستری ، عمل وسابقه خانوادگی و... ، نام پزشک ومحلارجاع قید شود ثبت ساعت اطلاع به پزشک ونیر ساعت ویزیت پزشک بیمار ثبت تشخیص قطعی یا احتمالی ، ثبت علائم و مشکلات زمان پذیرش ، ثبت وضعیت عمومی مددجو با قید </a:t>
            </a:r>
            <a:r>
              <a:rPr lang="en-US" sz="1400" dirty="0" smtClean="0">
                <a:cs typeface="B Nazanin" pitchFamily="2" charset="-78"/>
              </a:rPr>
              <a:t>V/S</a:t>
            </a:r>
            <a:r>
              <a:rPr lang="fa-IR" sz="1400" dirty="0" smtClean="0">
                <a:cs typeface="B Nazanin" pitchFamily="2" charset="-78"/>
              </a:rPr>
              <a:t> ثبت رفلکس بلع ، رفلکس اندامها واندازه مردمک ها، وضعیت هوشیاری ، وزن می باشد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just" rtl="1">
              <a:buNone/>
            </a:pPr>
            <a:r>
              <a:rPr lang="fa-IR" sz="1300" dirty="0" smtClean="0">
                <a:cs typeface="B Nazanin" pitchFamily="2" charset="-78"/>
              </a:rPr>
              <a:t>در ثبت گزارش مربوط به بیماران مجهوال الهویه دقت کنید که موارد زیر در دفتر گزارش وپرونده بیمار نوشته شود . توسط چه کسی یا کسانی به اورژانس بیمارستان آورده شده است (نیروی انتظامی ، رهگذران ، اورژانس پیش بیمارستانی و... ) مشخصات و آدرس افرادی که بیمار را آورده اند حتما کاملا بنویسید </a:t>
            </a:r>
          </a:p>
          <a:p>
            <a:pPr algn="just" rtl="1">
              <a:buFont typeface="Arial" charset="0"/>
              <a:buChar char="•"/>
            </a:pPr>
            <a:r>
              <a:rPr lang="fa-IR" sz="1300" dirty="0" smtClean="0">
                <a:cs typeface="B Nazanin" pitchFamily="2" charset="-78"/>
              </a:rPr>
              <a:t>منطقه یا محلی که از آنجا به مرکز درمانی آورده شده است </a:t>
            </a:r>
          </a:p>
          <a:p>
            <a:pPr algn="just" rtl="1">
              <a:buFont typeface="Arial" charset="0"/>
              <a:buChar char="•"/>
            </a:pPr>
            <a:r>
              <a:rPr lang="fa-IR" sz="1300" dirty="0" smtClean="0">
                <a:cs typeface="B Nazanin" pitchFamily="2" charset="-78"/>
              </a:rPr>
              <a:t>سن تقریبی و جنس </a:t>
            </a:r>
          </a:p>
          <a:p>
            <a:pPr algn="just" rtl="1">
              <a:buFont typeface="Arial" charset="0"/>
              <a:buChar char="•"/>
            </a:pPr>
            <a:r>
              <a:rPr lang="fa-IR" sz="1300" dirty="0" smtClean="0">
                <a:cs typeface="B Nazanin" pitchFamily="2" charset="-78"/>
              </a:rPr>
              <a:t>نشانه یا علامت مخصوص در اندامهای بدن </a:t>
            </a:r>
          </a:p>
          <a:p>
            <a:pPr algn="just" rtl="1">
              <a:buFont typeface="Arial" charset="0"/>
              <a:buChar char="•"/>
            </a:pPr>
            <a:r>
              <a:rPr lang="fa-IR" sz="1300" dirty="0" smtClean="0">
                <a:cs typeface="B Nazanin" pitchFamily="2" charset="-78"/>
              </a:rPr>
              <a:t>رنگ وفرم لباس </a:t>
            </a:r>
          </a:p>
          <a:p>
            <a:pPr algn="just" rtl="1">
              <a:buFont typeface="Arial" charset="0"/>
              <a:buChar char="•"/>
            </a:pPr>
            <a:r>
              <a:rPr lang="fa-IR" sz="1300" dirty="0" smtClean="0">
                <a:cs typeface="B Nazanin" pitchFamily="2" charset="-78"/>
              </a:rPr>
              <a:t>رنگ وفرم موها </a:t>
            </a:r>
          </a:p>
          <a:p>
            <a:pPr algn="just" rtl="1">
              <a:buFont typeface="Arial" charset="0"/>
              <a:buChar char="•"/>
            </a:pPr>
            <a:r>
              <a:rPr lang="fa-IR" sz="1300" dirty="0" smtClean="0">
                <a:cs typeface="B Nazanin" pitchFamily="2" charset="-78"/>
              </a:rPr>
              <a:t>وضعیت اندامهای صدمه دیده (شکستگی ، کبودی ، پارگی ، قطع شدگی و... )</a:t>
            </a:r>
          </a:p>
          <a:p>
            <a:pPr algn="just" rtl="1">
              <a:buFont typeface="Arial" charset="0"/>
              <a:buChar char="•"/>
            </a:pPr>
            <a:r>
              <a:rPr lang="fa-IR" sz="1300" dirty="0" smtClean="0">
                <a:cs typeface="B Nazanin" pitchFamily="2" charset="-78"/>
              </a:rPr>
              <a:t>ثبت شماره تلفن از دفترچه یا تلفن همراه شخص به دست آمده است ویا تماسی که با افراد گرفته شده است </a:t>
            </a:r>
          </a:p>
          <a:p>
            <a:pPr algn="just" rtl="1">
              <a:buNone/>
            </a:pPr>
            <a:r>
              <a:rPr lang="fa-IR" sz="1300" dirty="0" smtClean="0">
                <a:cs typeface="B Nazanin" pitchFamily="2" charset="-78"/>
              </a:rPr>
              <a:t>گزارش تغییر در شیفت :</a:t>
            </a:r>
          </a:p>
          <a:p>
            <a:pPr algn="just" rtl="1">
              <a:buNone/>
            </a:pPr>
            <a:r>
              <a:rPr lang="fa-IR" sz="1300" dirty="0" smtClean="0">
                <a:cs typeface="B Nazanin" pitchFamily="2" charset="-78"/>
              </a:rPr>
              <a:t>در آخر هر شیفت پرستار گزارشاتی دریاره بیماران به پرستاری که شیفت بعدی را تحویل می گیرد وقرار است با بیماران کار کند می دهد . اهداف اصلی از گزارش تداوم مراقبتهای انجام شده برای بیمار از یک شیفت به شیفت بعدی است . </a:t>
            </a:r>
          </a:p>
          <a:p>
            <a:pPr algn="just" rtl="1">
              <a:buNone/>
            </a:pPr>
            <a:r>
              <a:rPr lang="fa-IR" sz="1300" dirty="0" smtClean="0">
                <a:cs typeface="B Nazanin" pitchFamily="2" charset="-78"/>
              </a:rPr>
              <a:t>گزارش قبل از عمل : </a:t>
            </a:r>
          </a:p>
          <a:p>
            <a:pPr algn="just" rtl="1">
              <a:buFont typeface="Arial" charset="0"/>
              <a:buChar char="•"/>
            </a:pPr>
            <a:r>
              <a:rPr lang="fa-IR" sz="1300" dirty="0" smtClean="0">
                <a:cs typeface="B Nazanin" pitchFamily="2" charset="-78"/>
              </a:rPr>
              <a:t>ثبت ساعت تحویل بیمار به اتاق عمل ونحوه انتقال (برانکارد ، صندلی چرخدار و... ) </a:t>
            </a:r>
          </a:p>
          <a:p>
            <a:pPr algn="just" rtl="1">
              <a:buFont typeface="Arial" charset="0"/>
              <a:buChar char="•"/>
            </a:pPr>
            <a:r>
              <a:rPr lang="fa-IR" sz="1300" dirty="0" smtClean="0">
                <a:cs typeface="B Nazanin" pitchFamily="2" charset="-78"/>
              </a:rPr>
              <a:t>ثبت علائم حیاتی نهایی قبل از تحویل به اتاق عمل </a:t>
            </a:r>
          </a:p>
          <a:p>
            <a:pPr algn="just" rtl="1">
              <a:buFont typeface="Arial" charset="0"/>
              <a:buChar char="•"/>
            </a:pPr>
            <a:r>
              <a:rPr lang="fa-IR" sz="1300" dirty="0" smtClean="0">
                <a:cs typeface="B Nazanin" pitchFamily="2" charset="-78"/>
              </a:rPr>
              <a:t>ثبت وضعیت عمومی بیمار </a:t>
            </a:r>
          </a:p>
          <a:p>
            <a:pPr algn="just" rtl="1">
              <a:buFont typeface="Arial" charset="0"/>
              <a:buChar char="•"/>
            </a:pPr>
            <a:r>
              <a:rPr lang="fa-IR" sz="1300" dirty="0" smtClean="0">
                <a:cs typeface="B Nazanin" pitchFamily="2" charset="-78"/>
              </a:rPr>
              <a:t>ثبت وسایل و تجهیزات به بیمار (سوندها ، لوله تراشه و... ) </a:t>
            </a:r>
          </a:p>
          <a:p>
            <a:pPr algn="just" rtl="1">
              <a:buFont typeface="Arial" charset="0"/>
              <a:buChar char="•"/>
            </a:pPr>
            <a:r>
              <a:rPr lang="fa-IR" sz="1300" dirty="0" smtClean="0">
                <a:cs typeface="B Nazanin" pitchFamily="2" charset="-78"/>
              </a:rPr>
              <a:t>ثبت دستورات دارویی (پریمید ) قبل از عمل ، آمادگی انجام شده (تنقیه ، موزدایی و... ) </a:t>
            </a:r>
          </a:p>
          <a:p>
            <a:pPr algn="just" rtl="1">
              <a:buFont typeface="Arial" charset="0"/>
              <a:buChar char="•"/>
            </a:pPr>
            <a:r>
              <a:rPr lang="fa-IR" sz="1300" dirty="0" smtClean="0">
                <a:cs typeface="B Nazanin" pitchFamily="2" charset="-78"/>
              </a:rPr>
              <a:t>ثبت وسایل شخصی ولوازم زینتی فرد (اندام های مصونوعی ، حلقه ازدواج ، گوشواره و... )</a:t>
            </a:r>
          </a:p>
          <a:p>
            <a:pPr algn="just" rtl="1">
              <a:buFont typeface="Arial" charset="0"/>
              <a:buChar char="•"/>
            </a:pPr>
            <a:r>
              <a:rPr lang="fa-IR" sz="1300" dirty="0" smtClean="0">
                <a:cs typeface="B Nazanin" pitchFamily="2" charset="-78"/>
              </a:rPr>
              <a:t>ثبت نوع عمل جراحی ومحل دقیق عمل از نظر راست وچپ بودن عضو ، حساسیت دارویی عادت به سیگار ، الکل واستفاده از مواد مخدر (از چه زمان وبه چه مقدار وطریقه مصرف ) اخذ رضایت بیهوشی </a:t>
            </a:r>
          </a:p>
          <a:p>
            <a:pPr algn="just" rtl="1">
              <a:buNone/>
            </a:pPr>
            <a:endParaRPr lang="fa-IR" sz="1400" dirty="0" smtClean="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70000" lnSpcReduction="20000"/>
          </a:bodyPr>
          <a:lstStyle/>
          <a:p>
            <a:pPr algn="just" rtl="1">
              <a:buNone/>
            </a:pPr>
            <a:r>
              <a:rPr lang="fa-IR" sz="1900" dirty="0" smtClean="0">
                <a:cs typeface="B Nazanin" pitchFamily="2" charset="-78"/>
              </a:rPr>
              <a:t>در مورد سزارین ثبت سن حاملگی وعلت سزارین و وضعیت جنین ، کنترل صدای قلب وحرکات جنین و... الزامی است . </a:t>
            </a:r>
          </a:p>
          <a:p>
            <a:pPr algn="just" rtl="1">
              <a:buNone/>
            </a:pPr>
            <a:r>
              <a:rPr lang="fa-IR" sz="1900" dirty="0" smtClean="0">
                <a:cs typeface="B Nazanin" pitchFamily="2" charset="-78"/>
              </a:rPr>
              <a:t>ثبت نام و نام خانوادگی پرستار وامضای گزارشات فوق با قید ساعت وتاریخ </a:t>
            </a:r>
          </a:p>
          <a:p>
            <a:pPr algn="just" rtl="1">
              <a:buNone/>
            </a:pPr>
            <a:r>
              <a:rPr lang="fa-IR" sz="1900" dirty="0" smtClean="0">
                <a:cs typeface="B Nazanin" pitchFamily="2" charset="-78"/>
              </a:rPr>
              <a:t>گزارش ریکاوری :</a:t>
            </a:r>
          </a:p>
          <a:p>
            <a:pPr algn="just" rtl="1">
              <a:buFont typeface="Arial" charset="0"/>
              <a:buChar char="•"/>
            </a:pPr>
            <a:r>
              <a:rPr lang="fa-IR" sz="1900" dirty="0" smtClean="0">
                <a:cs typeface="B Nazanin" pitchFamily="2" charset="-78"/>
              </a:rPr>
              <a:t>ثبت ساعت ورود به ریکاوری </a:t>
            </a:r>
          </a:p>
          <a:p>
            <a:pPr algn="just" rtl="1">
              <a:buFont typeface="Arial" charset="0"/>
              <a:buChar char="•"/>
            </a:pPr>
            <a:r>
              <a:rPr lang="fa-IR" sz="1900" dirty="0" smtClean="0">
                <a:cs typeface="B Nazanin" pitchFamily="2" charset="-78"/>
              </a:rPr>
              <a:t>ثبت نوع عمل انجام شده </a:t>
            </a:r>
          </a:p>
          <a:p>
            <a:pPr algn="just" rtl="1">
              <a:buFont typeface="Arial" charset="0"/>
              <a:buChar char="•"/>
            </a:pPr>
            <a:r>
              <a:rPr lang="fa-IR" sz="1900" dirty="0" smtClean="0">
                <a:cs typeface="B Nazanin" pitchFamily="2" charset="-78"/>
              </a:rPr>
              <a:t>ثبت نوع بیهوشی ، سطح هوشیاری وتاریخ وساعت شروع وپایان عمل ، وضعیت عمومی بیمار استفراغ ، خونریزی ، با قید ساعت ونام وامضای پرستار </a:t>
            </a:r>
          </a:p>
          <a:p>
            <a:pPr algn="just" rtl="1">
              <a:buFont typeface="Arial" charset="0"/>
              <a:buChar char="•"/>
            </a:pPr>
            <a:r>
              <a:rPr lang="fa-IR" sz="1900" dirty="0" smtClean="0">
                <a:cs typeface="B Nazanin" pitchFamily="2" charset="-78"/>
              </a:rPr>
              <a:t>ثبت علائم حیاتی زمان تحویل ثبت اتصالات مربوط مثل </a:t>
            </a:r>
            <a:r>
              <a:rPr lang="en-US" sz="1900" dirty="0" smtClean="0">
                <a:cs typeface="B Nazanin" pitchFamily="2" charset="-78"/>
              </a:rPr>
              <a:t>NGT- CHEST TUBE</a:t>
            </a:r>
            <a:r>
              <a:rPr lang="fa-IR" sz="1900" dirty="0" smtClean="0">
                <a:cs typeface="B Nazanin" pitchFamily="2" charset="-78"/>
              </a:rPr>
              <a:t> سوند فولی ، لوله تراشه ، وزنه ، هموواگ و... </a:t>
            </a:r>
          </a:p>
          <a:p>
            <a:pPr algn="just" rtl="1">
              <a:buFont typeface="Arial" charset="0"/>
              <a:buChar char="•"/>
            </a:pPr>
            <a:r>
              <a:rPr lang="fa-IR" sz="1900" dirty="0" smtClean="0">
                <a:cs typeface="B Nazanin" pitchFamily="2" charset="-78"/>
              </a:rPr>
              <a:t>ثبت تخویل نمونه های بیوپسی (به پرستار یا همراه و... ) وبرگه مربوطه </a:t>
            </a:r>
          </a:p>
          <a:p>
            <a:pPr algn="just" rtl="1">
              <a:buFont typeface="Arial" charset="0"/>
              <a:buChar char="•"/>
            </a:pPr>
            <a:r>
              <a:rPr lang="fa-IR" sz="1900" dirty="0" smtClean="0">
                <a:cs typeface="B Nazanin" pitchFamily="2" charset="-78"/>
              </a:rPr>
              <a:t>ثبت هرگونه مشکلات نا مطلوب ونا خواسته که در اتاق عمل افتاده است ومی تواند بر روی مراقبت بعد از عمل موثر باشد ، مثل خونریزی وسیع ، شوک و ارست قلبی </a:t>
            </a:r>
          </a:p>
          <a:p>
            <a:pPr algn="just" rtl="1">
              <a:buFont typeface="Arial" charset="0"/>
              <a:buChar char="•"/>
            </a:pPr>
            <a:r>
              <a:rPr lang="fa-IR" sz="1900" dirty="0" smtClean="0">
                <a:cs typeface="B Nazanin" pitchFamily="2" charset="-78"/>
              </a:rPr>
              <a:t>ثبت هر مداخله یی یا ارزیابی که در زمان کوتاهی پس از انتقال باید توسط پرستار بعدی صورت گیرد </a:t>
            </a:r>
          </a:p>
          <a:p>
            <a:pPr algn="just" rtl="1">
              <a:buFont typeface="Arial" charset="0"/>
              <a:buChar char="•"/>
            </a:pPr>
            <a:r>
              <a:rPr lang="fa-IR" sz="1900" dirty="0" smtClean="0">
                <a:cs typeface="B Nazanin" pitchFamily="2" charset="-78"/>
              </a:rPr>
              <a:t>در سزارین ثبت جنس نوزاد وآپکار ، آنورمالی ظهری ویا ظاهر سالم ثبت شود </a:t>
            </a:r>
          </a:p>
          <a:p>
            <a:pPr algn="just" rtl="1">
              <a:buFont typeface="Arial" charset="0"/>
              <a:buChar char="•"/>
            </a:pPr>
            <a:r>
              <a:rPr lang="fa-IR" sz="1900" dirty="0" smtClean="0">
                <a:cs typeface="B Nazanin" pitchFamily="2" charset="-78"/>
              </a:rPr>
              <a:t>گزارش بعد از عمل: </a:t>
            </a:r>
          </a:p>
          <a:p>
            <a:pPr algn="just" rtl="1">
              <a:buFont typeface="Arial" charset="0"/>
              <a:buChar char="•"/>
            </a:pPr>
            <a:r>
              <a:rPr lang="fa-IR" sz="1900" dirty="0" smtClean="0">
                <a:cs typeface="B Nazanin" pitchFamily="2" charset="-78"/>
              </a:rPr>
              <a:t>ساعت تحویل ویا ورود به بخش ، ثبت وضعیت عمومی با قید علائم حیاتی وسطح هوشیاری ، درد و... ثبت وضعیت درنها وتیوپ ها وسایر اتصالات بیمار از نظر کارکرد صحیح وترشحات وپانسمان ، ثبت برون ده ادراری در ساعت اولیه ، ثبت اقدامات انجام شده وقابل پیگیری در سزارین ذکر ساعت تماس مادر ونوزاد وساعت شروع تغذیه با شیر مادر ، استفراغ و وضعیت دفع ادرار ومدفوع نوزاد ، مراقبت از بند ناف و سایر اقدامات انجام شده برای نوزاد مانند ویزیت پزشک و... در بخش زنان وزایمان گزارش نوزاد هم به دنبال گزارش مادر نوشته می شود حتی اگر نوزاد سالم باشد </a:t>
            </a:r>
          </a:p>
          <a:p>
            <a:pPr algn="just" rtl="1">
              <a:buNone/>
            </a:pPr>
            <a:r>
              <a:rPr lang="fa-IR" sz="1900" dirty="0" smtClean="0">
                <a:cs typeface="B Nazanin" pitchFamily="2" charset="-78"/>
              </a:rPr>
              <a:t>اموزش به بیمار : </a:t>
            </a:r>
          </a:p>
          <a:p>
            <a:pPr algn="just" rtl="1">
              <a:buNone/>
            </a:pPr>
            <a:r>
              <a:rPr lang="fa-IR" sz="1900" dirty="0" smtClean="0">
                <a:cs typeface="B Nazanin" pitchFamily="2" charset="-78"/>
              </a:rPr>
              <a:t>یکی از شیوه های جدید در رشته پرستاری توجه به نقش آموزشی پرستاران می باشد که به عنوان معلم ومبلغ شیوه های بهداشتی ، نقش مهمی را در پیشگیری درمان ونوتوانی ایفا می نماید . آموزش ترکیبی از یکسری عملیات وکارهای سنجیده وتعهدی است که به افراد کمک می نماید تا علم دانش ومهارت جدید را کسب نموده وتوسعه دهنده هدف فرایند آموزش ویادگیری انجام تلاش وفعالیت هایی است که از طریق آموزش به یادگیری منجر می شود </a:t>
            </a:r>
          </a:p>
          <a:p>
            <a:pPr algn="just" rtl="1">
              <a:buNone/>
            </a:pPr>
            <a:r>
              <a:rPr lang="fa-IR" sz="1900" dirty="0" smtClean="0">
                <a:cs typeface="B Nazanin" pitchFamily="2" charset="-78"/>
              </a:rPr>
              <a:t>بیماران با توجه به تغییری که بیماری در زندگی آن ها به وجود آورده نیاز به آموزش راهنمایی ومشاوره دارند . به عنوان مثال بیماری که قرار است تحت جراحی قرار گیرد معمولا دچار ترس و اضطراب شدید می شود وتا فرصتی پیدا کند مکررا سوال می کند او اکثر سعی می کند اطلاعات را از دیگران بستری در بخش در ارتباط با بیماری خود به دست آورد که این نشانه ی آن است که همه ی بیماران نیاز به آموزش </a:t>
            </a:r>
          </a:p>
          <a:p>
            <a:pPr algn="just" rtl="1">
              <a:buNone/>
            </a:pPr>
            <a:r>
              <a:rPr lang="fa-IR" sz="1400" dirty="0" smtClean="0">
                <a:cs typeface="B Nazanin" pitchFamily="2" charset="-78"/>
              </a:rPr>
              <a:t> </a:t>
            </a: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just" rtl="1">
              <a:buNone/>
            </a:pPr>
            <a:r>
              <a:rPr lang="fa-IR" sz="1300" dirty="0" smtClean="0">
                <a:cs typeface="B Nazanin" pitchFamily="2" charset="-78"/>
              </a:rPr>
              <a:t>یکی از تاثیرات آموزش به مددجو اقدامات موثر در زمان تصمیم گیری درمانی توسط وی است . به عنوان مثال در بیماران قلبی از بخش مراقبتهای ویژه ترخیص می شوند اگر این نکته به آن ها تاکید شود که چنانچه دچار درد قفسه سینه شدند وطبق دستور پزشک از زیر زبانی </a:t>
            </a:r>
            <a:r>
              <a:rPr lang="en-US" sz="1300" dirty="0" smtClean="0">
                <a:cs typeface="B Nazanin" pitchFamily="2" charset="-78"/>
              </a:rPr>
              <a:t>TNG</a:t>
            </a:r>
            <a:r>
              <a:rPr lang="fa-IR" sz="1300" dirty="0" smtClean="0">
                <a:cs typeface="B Nazanin" pitchFamily="2" charset="-78"/>
              </a:rPr>
              <a:t> استفاده کردند ودر صورتی که درد آن ها تسکین نیافت بایستی فوری با اورژانس 115 تماس بگیرید یا به اولین مرکز درمانی منطقه خود مراجعه کنند لذا وقت خود را صرف داروهای مسکن دیگر یا مراجعه به مطب نکنید گاهی اوقات نیز در مراجعه به مطب پزشک متخصص نیز با توجه به اظهار بیمار یا همراهان در مورد درد بیمار به منشی پزشک ، متاسفانه توجهی نشده وبیمار ممکن است در سالن انتظار دچار ایست قلبی شود . (نتیجه این که : بیشتر بیماران قلبی به خاطر عدم آگاهای از این مسائل واتلاف وقت باعث ، ایسکمی بیشتر قلب وممکن است به طور ناگهانی دچار ایست قلبی شوند )</a:t>
            </a:r>
          </a:p>
          <a:p>
            <a:pPr algn="just" rtl="1">
              <a:buNone/>
            </a:pPr>
            <a:r>
              <a:rPr lang="fa-IR" sz="1300" dirty="0" smtClean="0">
                <a:cs typeface="B Nazanin" pitchFamily="2" charset="-78"/>
              </a:rPr>
              <a:t>اهداف مهم آموزش به بیمار عبارتند از : حفظ سلامتی وپیشگیری از بیماری ، اعاده سلامتی ، سازگاری با ناتوانی وعوارض بیماری . در اموزش به بیمار به آمادگی های ذهنی جسمی ، عاطفی ، تجربه ، رشد وتکامل سطح تحصیلات ، علاقه به یادگیری ، مهارت های برقراری ارتباط ، زبان و... توجه نمایید واولویت های آموزشی را مد نظر داشته باشید </a:t>
            </a:r>
          </a:p>
          <a:p>
            <a:pPr algn="just" rtl="1">
              <a:buNone/>
            </a:pPr>
            <a:r>
              <a:rPr lang="fa-IR" sz="1300" dirty="0" smtClean="0">
                <a:cs typeface="B Nazanin" pitchFamily="2" charset="-78"/>
              </a:rPr>
              <a:t>مثال آموزش به پنومونی :</a:t>
            </a:r>
          </a:p>
          <a:p>
            <a:pPr algn="just" rtl="1">
              <a:buFont typeface="Arial" charset="0"/>
              <a:buChar char="•"/>
            </a:pPr>
            <a:r>
              <a:rPr lang="fa-IR" sz="1300" dirty="0" smtClean="0">
                <a:cs typeface="B Nazanin" pitchFamily="2" charset="-78"/>
              </a:rPr>
              <a:t>بیمار را تشویق کنید پس از فروکش کردن تب استراحت داشته باشد وفعالیت خود را به تدریج افزایش دهد </a:t>
            </a:r>
          </a:p>
          <a:p>
            <a:pPr algn="just" rtl="1">
              <a:buFont typeface="Arial" charset="0"/>
              <a:buChar char="•"/>
            </a:pPr>
            <a:r>
              <a:rPr lang="fa-IR" sz="1300" dirty="0" smtClean="0">
                <a:cs typeface="B Nazanin" pitchFamily="2" charset="-78"/>
              </a:rPr>
              <a:t>سیگار کشیدن را ترک نمایید </a:t>
            </a:r>
          </a:p>
          <a:p>
            <a:pPr algn="just" rtl="1">
              <a:buFont typeface="Arial" charset="0"/>
              <a:buChar char="•"/>
            </a:pPr>
            <a:r>
              <a:rPr lang="fa-IR" sz="1300" dirty="0" smtClean="0">
                <a:cs typeface="B Nazanin" pitchFamily="2" charset="-78"/>
              </a:rPr>
              <a:t>از طریق تغذیه خوب واستراحت کافی مقاومت طبیعی خود را حفظ کند </a:t>
            </a:r>
          </a:p>
          <a:p>
            <a:pPr algn="just" rtl="1">
              <a:buFont typeface="Arial" charset="0"/>
              <a:buChar char="•"/>
            </a:pPr>
            <a:r>
              <a:rPr lang="fa-IR" sz="1300" dirty="0" smtClean="0">
                <a:cs typeface="B Nazanin" pitchFamily="2" charset="-78"/>
              </a:rPr>
              <a:t>از گرمای شدید ناگهانی ومصرف الکل پرهیز نماید زیرا مقاومت نسبت به پنومونی را کم می کند </a:t>
            </a:r>
          </a:p>
          <a:p>
            <a:pPr algn="just" rtl="1">
              <a:buFont typeface="Arial" charset="0"/>
              <a:buChar char="•"/>
            </a:pPr>
            <a:r>
              <a:rPr lang="fa-IR" sz="1300" dirty="0" smtClean="0">
                <a:cs typeface="B Nazanin" pitchFamily="2" charset="-78"/>
              </a:rPr>
              <a:t>داروهای تجویز شده را طبق دستور پزشک به صورت منظم وکامل مصرف نماید </a:t>
            </a:r>
          </a:p>
          <a:p>
            <a:pPr algn="just" rtl="1">
              <a:buFont typeface="Arial" charset="0"/>
              <a:buChar char="•"/>
            </a:pPr>
            <a:r>
              <a:rPr lang="fa-IR" sz="1300" dirty="0" smtClean="0">
                <a:cs typeface="B Nazanin" pitchFamily="2" charset="-78"/>
              </a:rPr>
              <a:t>در مورد علائم عود بیماری آموزش دهید ودر صورت عود بیمار سریعا به پزشک یا بیمارستان مراجعه نماید </a:t>
            </a:r>
          </a:p>
          <a:p>
            <a:pPr algn="just" rtl="1">
              <a:buFont typeface="Arial" charset="0"/>
              <a:buChar char="•"/>
            </a:pPr>
            <a:r>
              <a:rPr lang="fa-IR" sz="1300" dirty="0" smtClean="0">
                <a:cs typeface="B Nazanin" pitchFamily="2" charset="-78"/>
              </a:rPr>
              <a:t>تاثیر آموزش مددجو در تحقیقات متعددی ثابت شده است . نتایج این تحقیقات نشان می دهد که :</a:t>
            </a:r>
          </a:p>
          <a:p>
            <a:pPr algn="just" rtl="1">
              <a:buFont typeface="Arial" charset="0"/>
              <a:buChar char="•"/>
            </a:pPr>
            <a:r>
              <a:rPr lang="fa-IR" sz="1300" dirty="0" smtClean="0">
                <a:cs typeface="B Nazanin" pitchFamily="2" charset="-78"/>
              </a:rPr>
              <a:t>آموزش در کاهش اضطراب مددجو موثر است </a:t>
            </a:r>
          </a:p>
          <a:p>
            <a:pPr algn="just" rtl="1">
              <a:buFont typeface="Arial" charset="0"/>
              <a:buChar char="•"/>
            </a:pPr>
            <a:r>
              <a:rPr lang="fa-IR" sz="1300" dirty="0" smtClean="0">
                <a:cs typeface="B Nazanin" pitchFamily="2" charset="-78"/>
              </a:rPr>
              <a:t>آموزش باعث تغییر موقعیت های نامطلوب می شود </a:t>
            </a:r>
          </a:p>
          <a:p>
            <a:pPr algn="just" rtl="1">
              <a:buFont typeface="Arial" charset="0"/>
              <a:buChar char="•"/>
            </a:pPr>
            <a:r>
              <a:rPr lang="fa-IR" sz="1300" dirty="0" smtClean="0">
                <a:cs typeface="B Nazanin" pitchFamily="2" charset="-78"/>
              </a:rPr>
              <a:t>اموزش باعث ارتقاء سرعت بهبود مددجو می شود </a:t>
            </a:r>
          </a:p>
          <a:p>
            <a:pPr algn="just" rtl="1">
              <a:buFont typeface="Arial" charset="0"/>
              <a:buChar char="•"/>
            </a:pPr>
            <a:r>
              <a:rPr lang="fa-IR" sz="1300" dirty="0" smtClean="0">
                <a:cs typeface="B Nazanin" pitchFamily="2" charset="-78"/>
              </a:rPr>
              <a:t>آموزش باعث ارتقاء رضایت وخشنودی مددجو در نجوه مراقبت می شود </a:t>
            </a:r>
          </a:p>
          <a:p>
            <a:pPr algn="r" rtl="1">
              <a:buNone/>
            </a:pPr>
            <a:r>
              <a:rPr lang="fa-IR" sz="1400" dirty="0" smtClean="0">
                <a:cs typeface="B Nazanin" pitchFamily="2" charset="-78"/>
              </a:rPr>
              <a:t> </a:t>
            </a: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Autofit/>
          </a:bodyPr>
          <a:lstStyle/>
          <a:p>
            <a:pPr algn="just" rtl="1">
              <a:buNone/>
            </a:pPr>
            <a:r>
              <a:rPr lang="fa-IR" sz="1200" dirty="0" smtClean="0">
                <a:cs typeface="B Nazanin" pitchFamily="2" charset="-78"/>
              </a:rPr>
              <a:t>ترخیص بیمار :</a:t>
            </a:r>
          </a:p>
          <a:p>
            <a:pPr algn="just" rtl="1">
              <a:buNone/>
            </a:pPr>
            <a:r>
              <a:rPr lang="fa-IR" sz="1200" dirty="0" smtClean="0">
                <a:cs typeface="B Nazanin" pitchFamily="2" charset="-78"/>
              </a:rPr>
              <a:t>آماده نمودن بیمار برای ترخیص باید از وقتی که وی مورد پذیرش قرار گیرد آغاز شود باید در طور مدت بستری بودن بیمار در بیمارستان هر فرصتی به او داده شود تا خودکفاتر گردد. </a:t>
            </a:r>
            <a:endParaRPr lang="en-US" sz="1200" dirty="0" smtClean="0">
              <a:cs typeface="B Nazanin" pitchFamily="2" charset="-78"/>
            </a:endParaRPr>
          </a:p>
          <a:p>
            <a:pPr algn="just" rtl="1">
              <a:buNone/>
            </a:pPr>
            <a:r>
              <a:rPr lang="fa-IR" sz="1200" dirty="0" smtClean="0">
                <a:cs typeface="B Nazanin" pitchFamily="2" charset="-78"/>
              </a:rPr>
              <a:t>گزارش ترخیص:</a:t>
            </a:r>
          </a:p>
          <a:p>
            <a:pPr algn="just" rtl="1">
              <a:buFont typeface="Arial" charset="0"/>
              <a:buChar char="•"/>
            </a:pPr>
            <a:r>
              <a:rPr lang="fa-IR" sz="1200" dirty="0" smtClean="0">
                <a:cs typeface="B Nazanin" pitchFamily="2" charset="-78"/>
              </a:rPr>
              <a:t>کنترل اینکه ترخیص بیمار توسط پزشک امضاء شده باشد .</a:t>
            </a:r>
          </a:p>
          <a:p>
            <a:pPr algn="just" rtl="1">
              <a:buFont typeface="Arial" charset="0"/>
              <a:buChar char="•"/>
            </a:pPr>
            <a:r>
              <a:rPr lang="fa-IR" sz="1200" dirty="0" smtClean="0">
                <a:cs typeface="B Nazanin" pitchFamily="2" charset="-78"/>
              </a:rPr>
              <a:t>وضعیت عمومی بیمار حین ترخیص با قبد علائم حیاتی ، ساعت ترحیص وخروج از بخش با قید همراه ، آموزشهای رژیم غذایی ، فعالیت ، دارو ، مراقبت از خود ، مراقبت از زخم وعلائم هشدار دهنده که باید به پزشک مراجعه کنند. </a:t>
            </a:r>
          </a:p>
          <a:p>
            <a:pPr algn="just" rtl="1">
              <a:buFont typeface="Arial" charset="0"/>
              <a:buChar char="•"/>
            </a:pPr>
            <a:r>
              <a:rPr lang="fa-IR" sz="1200" dirty="0" smtClean="0">
                <a:cs typeface="B Nazanin" pitchFamily="2" charset="-78"/>
              </a:rPr>
              <a:t>روشن نمودن هرگونه سوال بیمار در مورد مراجعات بعدی دادن کارت ترخیص ومراجعات بعدی در مورد بیمارانی که با رضایت شخصی مرخص می شوند حتما شود که به رغم توصیه در مورد ادامه درمان ، با رضایت و آگاهی از عوارض بیمارستان ترک کرد (گرفتن اثر انگشت الزامی است )</a:t>
            </a:r>
            <a:r>
              <a:rPr lang="fa-IR" sz="1200" dirty="0">
                <a:cs typeface="B Nazanin" pitchFamily="2" charset="-78"/>
              </a:rPr>
              <a:t> </a:t>
            </a:r>
            <a:r>
              <a:rPr lang="fa-IR" sz="1200" dirty="0" smtClean="0">
                <a:cs typeface="B Nazanin" pitchFamily="2" charset="-78"/>
              </a:rPr>
              <a:t>در مورد بیمارانی که به دلیل مشکلات مالی ترخیص نمی شوند اقدامات دارویی وپرستاری طبق دستور پزشک باید ادامه یابد وثبت گردد (ربهتر است پزشک قید نماید تا زمان ترخیص دستورات ادامه یابد )</a:t>
            </a:r>
          </a:p>
          <a:p>
            <a:pPr algn="just" rtl="1">
              <a:buFont typeface="Arial" charset="0"/>
              <a:buChar char="•"/>
            </a:pPr>
            <a:r>
              <a:rPr lang="fa-IR" sz="1200" dirty="0" smtClean="0">
                <a:cs typeface="B Nazanin" pitchFamily="2" charset="-78"/>
              </a:rPr>
              <a:t>چنانچه نوزاد از نظر پزشکی مرخص است تا زمانی که مادر مرخص نشده است گزارش نوزاد کماکان در پرونده مادر باید ادامه داشته باشد .</a:t>
            </a:r>
          </a:p>
          <a:p>
            <a:pPr algn="just" rtl="1">
              <a:buFont typeface="Arial" charset="0"/>
              <a:buChar char="•"/>
            </a:pPr>
            <a:r>
              <a:rPr lang="fa-IR" sz="1200" dirty="0" smtClean="0">
                <a:cs typeface="B Nazanin" pitchFamily="2" charset="-78"/>
              </a:rPr>
              <a:t>در مورد کودکان وافراد دارای مشکلات فکری شناختی مطمئن شوید که به بستگان نزدیک بیمار را تحویل داده اید ودر صورتی که تحویل گیرنده بستگان درجه یک نباشد ثبت آدرس تحویل گیرنده ومشخصات وی لازم است . </a:t>
            </a:r>
          </a:p>
          <a:p>
            <a:pPr algn="just" rtl="1">
              <a:buNone/>
            </a:pPr>
            <a:r>
              <a:rPr lang="fa-IR" sz="1200" dirty="0" smtClean="0">
                <a:cs typeface="B Nazanin" pitchFamily="2" charset="-78"/>
              </a:rPr>
              <a:t>گزارش فوتی : </a:t>
            </a:r>
          </a:p>
          <a:p>
            <a:pPr algn="just" rtl="1">
              <a:buFont typeface="Arial" charset="0"/>
              <a:buChar char="•"/>
            </a:pPr>
            <a:r>
              <a:rPr lang="fa-IR" sz="1200" dirty="0" smtClean="0">
                <a:cs typeface="B Nazanin" pitchFamily="2" charset="-78"/>
              </a:rPr>
              <a:t>ثبت وضعیت عمومی بیمار قبل از فوت (علائم حیاتی ، علائم ذهنی ، عینی ) با قید ساعت وتاریخ</a:t>
            </a:r>
          </a:p>
          <a:p>
            <a:pPr algn="just" rtl="1">
              <a:buFont typeface="Arial" charset="0"/>
              <a:buChar char="•"/>
            </a:pPr>
            <a:r>
              <a:rPr lang="fa-IR" sz="1200" dirty="0" smtClean="0">
                <a:cs typeface="B Nazanin" pitchFamily="2" charset="-78"/>
              </a:rPr>
              <a:t>ثبت ساعت بدحال شده اقدامات انجام شده در احیای قلبی – ریوی (ثبت مراحل </a:t>
            </a:r>
            <a:r>
              <a:rPr lang="en-US" sz="1200" dirty="0" smtClean="0">
                <a:cs typeface="B Nazanin" pitchFamily="2" charset="-78"/>
              </a:rPr>
              <a:t>CPR</a:t>
            </a:r>
            <a:r>
              <a:rPr lang="fa-IR" sz="1200" dirty="0" smtClean="0">
                <a:cs typeface="B Nazanin" pitchFamily="2" charset="-78"/>
              </a:rPr>
              <a:t> ) با قید لوله تراشه وداروهای مصرف شده یا ماساژ قلبی والکتروشوک ، داروهای مصرف شده نوشته شود ، اشاره شود بیمار فاقد نبض وتنفس بود ومردمک های فاقد واکنش به نور ومیدریاز دوبل بودند ، مرگ بیمار باید توسط پزشک تایید شود </a:t>
            </a:r>
          </a:p>
          <a:p>
            <a:pPr algn="just" rtl="1">
              <a:buFont typeface="Arial" charset="0"/>
              <a:buChar char="•"/>
            </a:pPr>
            <a:r>
              <a:rPr lang="fa-IR" sz="1200" dirty="0" smtClean="0">
                <a:cs typeface="B Nazanin" pitchFamily="2" charset="-78"/>
              </a:rPr>
              <a:t>ثبت ساعت فوت ، نحوه صادر شدن گواهی فوت (پزشک مربوطه ، پزشک قانونی ) </a:t>
            </a:r>
          </a:p>
          <a:p>
            <a:pPr algn="just" rtl="1">
              <a:buFont typeface="Arial" charset="0"/>
              <a:buChar char="•"/>
            </a:pPr>
            <a:r>
              <a:rPr lang="fa-IR" sz="1200" dirty="0" smtClean="0">
                <a:cs typeface="B Nazanin" pitchFamily="2" charset="-78"/>
              </a:rPr>
              <a:t>در مورد فوق نوزاد جنس ، آپکار زمان تولد ، یا مرده به دنیا آمده ، سن جنینی (که از 20هفته به بالا نیاز به تاریخ وگواهی فوت دارد ) وساعت فوت ، راهنمایی مادر وخانوادگی جهت مشاوره ژنتیک وعلت های فوت در پرونده بیمار نوشته شود که جسد به چه کسی تحویل شد یا در سردخانه بیمارستان گذاشته شد باید نام ونام خانوادگی جسد ، سن ، بخشی که بستری بوده وتاریخ فوت نوشته شود وروی بدن بیمار وروی ملحفه چسنانیده شود</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pPr algn="just" rtl="1">
              <a:buNone/>
            </a:pPr>
            <a:r>
              <a:rPr lang="fa-IR" sz="1600" dirty="0" smtClean="0">
                <a:cs typeface="B Nazanin" pitchFamily="2" charset="-78"/>
              </a:rPr>
              <a:t>گزارش نویسی بر اساس تشخیص پرستاری :</a:t>
            </a:r>
          </a:p>
          <a:p>
            <a:pPr algn="just" rtl="1">
              <a:buNone/>
            </a:pPr>
            <a:r>
              <a:rPr lang="fa-IR" sz="1600" dirty="0" smtClean="0">
                <a:cs typeface="B Nazanin" pitchFamily="2" charset="-78"/>
              </a:rPr>
              <a:t>تشخیص پرستاری جمله یا عبارتی است که وضعیتی نا مطلوب را مشخص می کند . پرستاران بر اساس قوانین کار پرستاری ، مسئول تشخیص ودرمان واکنش های بیماران به مشکلات بهداشتی هستند . تشخیص پرستاری بیانی از مشکل که بر اساس اطلاعات جمع آوری شده معین می گردد مشکل بهداشتی موردی است که پرستار می تواند آن را بر طرف کند . تشخیص های پرستاری عمدتا به قسمتهایی مربوط می شود که به عنوان اعمال مستقل پرستاری شناخته شده اند واقداماتی هستند که پرستار بدون همکاری پزشک یا اعضای دیگر تیم درمان ومراقبت وبدون وابستگی آن ها را انجام می دهد این اعمال شامل موارد زیر است : </a:t>
            </a:r>
          </a:p>
          <a:p>
            <a:pPr algn="just" rtl="1">
              <a:buFont typeface="Arial" charset="0"/>
              <a:buChar char="•"/>
            </a:pPr>
            <a:r>
              <a:rPr lang="fa-IR" sz="1600" dirty="0" smtClean="0">
                <a:cs typeface="B Nazanin" pitchFamily="2" charset="-78"/>
              </a:rPr>
              <a:t>پیشگیری مثل آموزش ، تغییر وضعیت ، مراقبت مشکلات </a:t>
            </a:r>
          </a:p>
          <a:p>
            <a:pPr algn="just" rtl="1">
              <a:buFont typeface="Arial" charset="0"/>
              <a:buChar char="•"/>
            </a:pPr>
            <a:r>
              <a:rPr lang="fa-IR" sz="1600" dirty="0" smtClean="0">
                <a:cs typeface="B Nazanin" pitchFamily="2" charset="-78"/>
              </a:rPr>
              <a:t>روش های اصلاح کننده مثل تشویق به مصرف مایعات ، دادن داروها </a:t>
            </a:r>
          </a:p>
          <a:p>
            <a:pPr algn="just" rtl="1">
              <a:buNone/>
            </a:pPr>
            <a:r>
              <a:rPr lang="fa-IR" sz="1600" dirty="0" smtClean="0">
                <a:cs typeface="B Nazanin" pitchFamily="2" charset="-78"/>
              </a:rPr>
              <a:t>تشخیص پرستاری قسمت مهمی از فرایند پرستاری است . فرایند پرستاری یک روش منسجم از انجام مراقبت پرستاری را فراهم می آورد </a:t>
            </a:r>
            <a:r>
              <a:rPr lang="en-US" sz="1600" dirty="0" smtClean="0">
                <a:cs typeface="B Nazanin" pitchFamily="2" charset="-78"/>
              </a:rPr>
              <a:t>:</a:t>
            </a:r>
          </a:p>
          <a:p>
            <a:pPr algn="just" rtl="1">
              <a:buFont typeface="Arial" charset="0"/>
              <a:buChar char="•"/>
            </a:pPr>
            <a:r>
              <a:rPr lang="fa-IR" sz="1600" dirty="0" smtClean="0">
                <a:cs typeface="B Nazanin" pitchFamily="2" charset="-78"/>
              </a:rPr>
              <a:t>از نقص ها ودوباره کاری های غیر ضروری جلوگیری می کند </a:t>
            </a:r>
          </a:p>
          <a:p>
            <a:pPr algn="just" rtl="1">
              <a:buFont typeface="Arial" charset="0"/>
              <a:buChar char="•"/>
            </a:pPr>
            <a:r>
              <a:rPr lang="fa-IR" sz="1600" dirty="0" smtClean="0">
                <a:cs typeface="B Nazanin" pitchFamily="2" charset="-78"/>
              </a:rPr>
              <a:t>به پرستاران جهت انجام اقدامات برای فرد (نه بیماری او ) کمک می کند </a:t>
            </a:r>
          </a:p>
          <a:p>
            <a:pPr algn="just" rtl="1">
              <a:buFont typeface="Arial" charset="0"/>
              <a:buChar char="•"/>
            </a:pPr>
            <a:r>
              <a:rPr lang="fa-IR" sz="1600" dirty="0" smtClean="0">
                <a:cs typeface="B Nazanin" pitchFamily="2" charset="-78"/>
              </a:rPr>
              <a:t>به بیماران وخانواده ها کمک می کند که بفهمند فعالیت های آن ها مهم است ونقاط قوت آنها دارای ارزش زیادی می باشد </a:t>
            </a:r>
          </a:p>
          <a:p>
            <a:pPr algn="just" rtl="1">
              <a:buFont typeface="Arial" charset="0"/>
              <a:buChar char="•"/>
            </a:pPr>
            <a:r>
              <a:rPr lang="fa-IR" sz="1600" dirty="0" smtClean="0">
                <a:cs typeface="B Nazanin" pitchFamily="2" charset="-78"/>
              </a:rPr>
              <a:t>انعطاف پذیری واستقلال فکری را افزایش می دهد </a:t>
            </a:r>
          </a:p>
          <a:p>
            <a:pPr algn="just" rtl="1">
              <a:buFont typeface="Arial" charset="0"/>
              <a:buChar char="•"/>
            </a:pPr>
            <a:r>
              <a:rPr lang="fa-IR" sz="1600" dirty="0" smtClean="0">
                <a:cs typeface="B Nazanin" pitchFamily="2" charset="-78"/>
              </a:rPr>
              <a:t>ارتباط بهتری فراهم می کند </a:t>
            </a:r>
          </a:p>
          <a:p>
            <a:pPr algn="just" rtl="1">
              <a:buFont typeface="Arial" charset="0"/>
              <a:buChar char="•"/>
            </a:pPr>
            <a:r>
              <a:rPr lang="fa-IR" sz="1600" dirty="0" smtClean="0">
                <a:cs typeface="B Nazanin" pitchFamily="2" charset="-78"/>
              </a:rPr>
              <a:t>به پرستاران کمک می کند که نتایج رضایت بخشی به دست آورند </a:t>
            </a:r>
          </a:p>
          <a:p>
            <a:pPr algn="just" rtl="1">
              <a:buNone/>
            </a:pPr>
            <a:r>
              <a:rPr lang="fa-IR" sz="1600" dirty="0" smtClean="0">
                <a:cs typeface="B Nazanin" pitchFamily="2" charset="-78"/>
              </a:rPr>
              <a:t>فرایند پرستاری :</a:t>
            </a:r>
          </a:p>
          <a:p>
            <a:pPr algn="just" rtl="1">
              <a:buNone/>
            </a:pPr>
            <a:r>
              <a:rPr lang="fa-IR" sz="1600" dirty="0" smtClean="0">
                <a:solidFill>
                  <a:srgbClr val="C00000"/>
                </a:solidFill>
                <a:cs typeface="B Nazanin" pitchFamily="2" charset="-78"/>
              </a:rPr>
              <a:t>تعریف: روش علمی جهت سازمان دادن به مراقبتهای پرستاری است . </a:t>
            </a:r>
            <a:r>
              <a:rPr lang="fa-IR" sz="1600" dirty="0" smtClean="0">
                <a:cs typeface="B Nazanin" pitchFamily="2" charset="-78"/>
              </a:rPr>
              <a:t>یک خط مشی برای ارائه ی خدمات استاندارد پرستاری است . فرایند پرستاری چارچوبی برای برنامه ریزی واجرای مراقبت های پرستاری برای بیمار وخانواده اش است </a:t>
            </a:r>
          </a:p>
          <a:p>
            <a:pPr algn="just" rtl="1">
              <a:buNone/>
            </a:pPr>
            <a:r>
              <a:rPr lang="fa-IR" sz="1600" dirty="0" smtClean="0">
                <a:cs typeface="B Nazanin" pitchFamily="2" charset="-78"/>
              </a:rPr>
              <a:t>فرایند پرستاری روشی سیستماتیک برای تفکر پرستاری است . چارجوبی از فعالیت های مرتبط به هم ، پویا ، مداوم ، علمی ومشکل مدار است راهی سازمان یافته برای تشخیص عکس العمل های بیماران نسبت به بیماری وکاهش سلامتی سا درمان است </a:t>
            </a:r>
          </a:p>
          <a:p>
            <a:pPr algn="just" rtl="1">
              <a:buNone/>
            </a:pPr>
            <a:r>
              <a:rPr lang="fa-IR" sz="1600" dirty="0" smtClean="0">
                <a:cs typeface="B Nazanin" pitchFamily="2" charset="-78"/>
              </a:rPr>
              <a:t>مراحل فرایند پرستاری :</a:t>
            </a:r>
          </a:p>
          <a:p>
            <a:pPr algn="just" rtl="1">
              <a:buNone/>
            </a:pPr>
            <a:r>
              <a:rPr lang="fa-IR" sz="1600" dirty="0" smtClean="0">
                <a:cs typeface="B Nazanin" pitchFamily="2" charset="-78"/>
              </a:rPr>
              <a:t>بررسی وشناخت :</a:t>
            </a:r>
          </a:p>
          <a:p>
            <a:pPr algn="r" rtl="1">
              <a:buNone/>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buNone/>
            </a:pPr>
            <a:r>
              <a:rPr lang="fa-IR" sz="2800" dirty="0" smtClean="0">
                <a:cs typeface="B Nazanin" pitchFamily="2" charset="-78"/>
              </a:rPr>
              <a:t>مدیریت منابع انسانی</a:t>
            </a:r>
            <a:endParaRPr lang="en-US" sz="2800" dirty="0" smtClean="0">
              <a:cs typeface="B Nazanin" pitchFamily="2" charset="-78"/>
            </a:endParaRPr>
          </a:p>
          <a:p>
            <a:pPr lvl="0" algn="r" rtl="1"/>
            <a:r>
              <a:rPr lang="fa-IR" sz="2800" dirty="0" smtClean="0">
                <a:cs typeface="B Nazanin" pitchFamily="2" charset="-78"/>
              </a:rPr>
              <a:t>توسعه مبتنی بر عملکرد</a:t>
            </a:r>
            <a:endParaRPr lang="en-US" sz="2800" dirty="0" smtClean="0">
              <a:cs typeface="B Nazanin" pitchFamily="2" charset="-78"/>
            </a:endParaRPr>
          </a:p>
          <a:p>
            <a:pPr lvl="0" algn="r" rtl="1"/>
            <a:r>
              <a:rPr lang="fa-IR" sz="2800" dirty="0" smtClean="0">
                <a:cs typeface="B Nazanin" pitchFamily="2" charset="-78"/>
              </a:rPr>
              <a:t>حمایت های رفاهی وانگیزشی</a:t>
            </a:r>
            <a:endParaRPr lang="en-US" sz="2800" dirty="0" smtClean="0">
              <a:cs typeface="B Nazanin" pitchFamily="2" charset="-78"/>
            </a:endParaRPr>
          </a:p>
          <a:p>
            <a:pPr lvl="0" algn="r" rtl="1"/>
            <a:r>
              <a:rPr lang="fa-IR" sz="2800" dirty="0" smtClean="0">
                <a:cs typeface="B Nazanin" pitchFamily="2" charset="-78"/>
              </a:rPr>
              <a:t>اخذ مشارکت فعال از کارکنان</a:t>
            </a:r>
            <a:endParaRPr lang="en-US" sz="2800" dirty="0" smtClean="0">
              <a:cs typeface="B Nazanin" pitchFamily="2" charset="-78"/>
            </a:endParaRPr>
          </a:p>
          <a:p>
            <a:pPr lvl="0" algn="r" rtl="1"/>
            <a:r>
              <a:rPr lang="fa-IR" sz="2800" dirty="0" smtClean="0">
                <a:cs typeface="B Nazanin" pitchFamily="2" charset="-78"/>
              </a:rPr>
              <a:t>بکارگیری</a:t>
            </a:r>
            <a:endParaRPr lang="en-US" sz="2800" dirty="0" smtClean="0">
              <a:cs typeface="B Nazanin" pitchFamily="2" charset="-78"/>
            </a:endParaRPr>
          </a:p>
          <a:p>
            <a:pPr lvl="0" algn="r" rtl="1"/>
            <a:r>
              <a:rPr lang="fa-IR" sz="2800" dirty="0" smtClean="0">
                <a:solidFill>
                  <a:srgbClr val="C00000"/>
                </a:solidFill>
                <a:cs typeface="B Nazanin" pitchFamily="2" charset="-78"/>
              </a:rPr>
              <a:t>ارتقا وتوانمندسازی</a:t>
            </a:r>
            <a:endParaRPr lang="en-US" sz="2800" dirty="0" smtClean="0">
              <a:solidFill>
                <a:srgbClr val="C00000"/>
              </a:solidFill>
              <a:cs typeface="B Nazanin" pitchFamily="2" charset="-78"/>
            </a:endParaRPr>
          </a:p>
          <a:p>
            <a:pPr lvl="0" algn="r" rtl="1"/>
            <a:r>
              <a:rPr lang="fa-IR" sz="2800" dirty="0" smtClean="0">
                <a:cs typeface="B Nazanin" pitchFamily="2" charset="-78"/>
              </a:rPr>
              <a:t>احراز صلاحیت</a:t>
            </a:r>
            <a:endParaRPr lang="en-US" sz="2800" dirty="0" smtClean="0">
              <a:cs typeface="B Nazanin" pitchFamily="2" charset="-78"/>
            </a:endParaRPr>
          </a:p>
          <a:p>
            <a:pPr algn="r" rt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algn="just" rtl="1">
              <a:buNone/>
            </a:pPr>
            <a:r>
              <a:rPr lang="fa-IR" sz="1200" dirty="0" smtClean="0">
                <a:cs typeface="B Nazanin" pitchFamily="2" charset="-78"/>
              </a:rPr>
              <a:t>مرحله بررسی وشناخت پایه واساس فرایند پرستاری است که منجر به شناخت وضعیت سلامتی مددجو وتعیین تشخیص های پرستاری می شود </a:t>
            </a:r>
          </a:p>
          <a:p>
            <a:pPr algn="just" rtl="1">
              <a:buNone/>
            </a:pPr>
            <a:r>
              <a:rPr lang="fa-IR" sz="1200" dirty="0" smtClean="0">
                <a:cs typeface="B Nazanin" pitchFamily="2" charset="-78"/>
              </a:rPr>
              <a:t>لاکمن (1987 ) بررسی را چنین تعریف می نماید : بررسی وشناخت روشی است سیستماتیک جهت گردآوری داده ها واطلاعات به منظور تعیین نیازهای برآورده نشده انسانی که عکس العمل آن می تواند به صورت مشکلات موجود واحتمالی بروز نماید </a:t>
            </a:r>
          </a:p>
          <a:p>
            <a:pPr algn="just" rtl="1">
              <a:buNone/>
            </a:pPr>
            <a:r>
              <a:rPr lang="fa-IR" sz="1200" dirty="0" smtClean="0">
                <a:solidFill>
                  <a:srgbClr val="C00000"/>
                </a:solidFill>
                <a:cs typeface="B Nazanin" pitchFamily="2" charset="-78"/>
              </a:rPr>
              <a:t>تشخیص پرستاری :</a:t>
            </a:r>
          </a:p>
          <a:p>
            <a:pPr algn="just" rtl="1">
              <a:buNone/>
            </a:pPr>
            <a:r>
              <a:rPr lang="fa-IR" sz="1200" dirty="0" smtClean="0">
                <a:solidFill>
                  <a:srgbClr val="C00000"/>
                </a:solidFill>
                <a:cs typeface="B Nazanin" pitchFamily="2" charset="-78"/>
              </a:rPr>
              <a:t>مشکلات واقعی یا احتمالی سلامتی را که نیاز به مداخلات پرستاری مناسب دارند تشخیص پرستاری می نامند </a:t>
            </a:r>
            <a:r>
              <a:rPr lang="fa-IR" sz="1200" dirty="0" smtClean="0">
                <a:cs typeface="B Nazanin" pitchFamily="2" charset="-78"/>
              </a:rPr>
              <a:t>. تشخیص پرستاری مرحله یی از فرایند پرستاری است که پرستار را قادر به ارائه مراقبت فردی می کند تشخیص شامل تجزیه وتحلیل دقیق وتفسیر اطلاعات تعیین مشکلات مددجو وتنظیم تشخیص پرستاری است . تعیین تشخیص های پرستاری باعث انجام مراقبتهای پرستاری با کیفیتی بالا وبسیلر خوب شده ، برنامه ریزی را ساده تر نموده وتاکید آن بر پرستاری علمی وامکان تحقیقات را در پرستاری افزایش داده است </a:t>
            </a:r>
          </a:p>
          <a:p>
            <a:pPr algn="just" rtl="1">
              <a:buNone/>
            </a:pPr>
            <a:r>
              <a:rPr lang="fa-IR" sz="1200" dirty="0" smtClean="0">
                <a:solidFill>
                  <a:srgbClr val="C00000"/>
                </a:solidFill>
                <a:cs typeface="B Nazanin" pitchFamily="2" charset="-78"/>
              </a:rPr>
              <a:t>برنامه ریزی :</a:t>
            </a:r>
          </a:p>
          <a:p>
            <a:pPr algn="just" rtl="1">
              <a:buNone/>
            </a:pPr>
            <a:r>
              <a:rPr lang="fa-IR" sz="1200" dirty="0" smtClean="0">
                <a:cs typeface="B Nazanin" pitchFamily="2" charset="-78"/>
              </a:rPr>
              <a:t>مرحله برنامه ریزیشامل تعیین اولویت ها ، تعیین اهداف کلی وجزیی وطرح برنامه مراقبتی است </a:t>
            </a:r>
          </a:p>
          <a:p>
            <a:pPr algn="just" rtl="1">
              <a:buNone/>
            </a:pPr>
            <a:r>
              <a:rPr lang="fa-IR" sz="1200" dirty="0" smtClean="0">
                <a:cs typeface="B Nazanin" pitchFamily="2" charset="-78"/>
              </a:rPr>
              <a:t>اجرا : </a:t>
            </a:r>
            <a:endParaRPr lang="en-US" sz="1200" dirty="0" smtClean="0">
              <a:cs typeface="B Nazanin" pitchFamily="2" charset="-78"/>
            </a:endParaRPr>
          </a:p>
          <a:p>
            <a:pPr algn="just" rtl="1">
              <a:buNone/>
            </a:pPr>
            <a:r>
              <a:rPr lang="fa-IR" sz="1200" dirty="0" smtClean="0">
                <a:cs typeface="B Nazanin" pitchFamily="2" charset="-78"/>
              </a:rPr>
              <a:t>مرحله</a:t>
            </a:r>
            <a:r>
              <a:rPr lang="fa-IR" sz="1200" dirty="0" smtClean="0">
                <a:solidFill>
                  <a:srgbClr val="C00000"/>
                </a:solidFill>
                <a:cs typeface="B Nazanin" pitchFamily="2" charset="-78"/>
              </a:rPr>
              <a:t> اجرا ، </a:t>
            </a:r>
            <a:r>
              <a:rPr lang="fa-IR" sz="1200" dirty="0" smtClean="0">
                <a:cs typeface="B Nazanin" pitchFamily="2" charset="-78"/>
              </a:rPr>
              <a:t>فرایند پرستاری شامل انجام کارهاوفعالیتهای پرستاری است که به وسیله طرح مراقبتی تعیین گردیدده است . اقدامات پرستاری سعی در از میان بردن وبرقراری حداکثر سلامت برای مددجو دارد </a:t>
            </a:r>
          </a:p>
          <a:p>
            <a:pPr algn="just" rtl="1">
              <a:buNone/>
            </a:pPr>
            <a:r>
              <a:rPr lang="fa-IR" sz="1200" dirty="0" smtClean="0">
                <a:solidFill>
                  <a:srgbClr val="C00000"/>
                </a:solidFill>
                <a:cs typeface="B Nazanin" pitchFamily="2" charset="-78"/>
              </a:rPr>
              <a:t>ارزشیابی :</a:t>
            </a:r>
          </a:p>
          <a:p>
            <a:pPr algn="just" rtl="1">
              <a:buNone/>
            </a:pPr>
            <a:r>
              <a:rPr lang="fa-IR" sz="1200" dirty="0" smtClean="0">
                <a:cs typeface="B Nazanin" pitchFamily="2" charset="-78"/>
              </a:rPr>
              <a:t>ارزشیابی پاسخ مددجو به اعمال پرستاری ومیزان دستیابی به اهداف را تعیین می کند ارزشیابی به پرستاری امکان تعیین علت موفقیت آمیزنبودن برنامه مراقبتی را می دهد </a:t>
            </a:r>
          </a:p>
          <a:p>
            <a:pPr algn="just" rtl="1">
              <a:buNone/>
            </a:pPr>
            <a:r>
              <a:rPr lang="fa-IR" sz="1200" dirty="0" smtClean="0">
                <a:cs typeface="B Nazanin" pitchFamily="2" charset="-78"/>
              </a:rPr>
              <a:t>انواع تشخیص پرستاری :</a:t>
            </a:r>
          </a:p>
          <a:p>
            <a:pPr algn="just" rtl="1">
              <a:buNone/>
            </a:pPr>
            <a:r>
              <a:rPr lang="fa-IR" sz="1200" dirty="0" smtClean="0">
                <a:cs typeface="B Nazanin" pitchFamily="2" charset="-78"/>
              </a:rPr>
              <a:t>موجود (بالفعل) آن دسته از مشکلاتی است که در حال حاضر وجود دارند وباید خیلی فوری جهت برطرف نمودن آن ها تدابیر پرستاری طرح ریزی نمود. مثل هیپر ترمی </a:t>
            </a:r>
          </a:p>
          <a:p>
            <a:pPr algn="just" rtl="1">
              <a:buNone/>
            </a:pPr>
            <a:r>
              <a:rPr lang="fa-IR" sz="1200" dirty="0" smtClean="0">
                <a:cs typeface="B Nazanin" pitchFamily="2" charset="-78"/>
              </a:rPr>
              <a:t>احتمالی (بالقوه ) آن دسته از مشکلاتی می باشند که احتمال به وجو آمدن انها زیاد است وپرستاری لازم است جهت پیشگیری از آن تدابیری را طرح نماید . مثل احتمال اختلال تمامیت پوست </a:t>
            </a:r>
          </a:p>
          <a:p>
            <a:pPr algn="just" rtl="1">
              <a:buNone/>
            </a:pPr>
            <a:r>
              <a:rPr lang="fa-IR" sz="1200" dirty="0" smtClean="0">
                <a:cs typeface="B Nazanin" pitchFamily="2" charset="-78"/>
              </a:rPr>
              <a:t>ممکن آن است دسته از مشکلات خواهد بود که در اثر عدم توجه اتفاق خواهد افتاد مثل امکان افتان از تخت </a:t>
            </a:r>
          </a:p>
          <a:p>
            <a:pPr algn="just" rtl="1">
              <a:buNone/>
            </a:pPr>
            <a:r>
              <a:rPr lang="fa-IR" sz="1200" dirty="0" smtClean="0">
                <a:cs typeface="B Nazanin" pitchFamily="2" charset="-78"/>
              </a:rPr>
              <a:t>تشخیص پرستاری بیانی است از مشکلات بیمار وقضاوت پرستار ، به وضعیتی اطلاق می شود که پرستار اجازه دارد آن را درمان کند اطلاعات لازم برای تشخیص پرستاری از طریق بررسی و شناخت به دست می آید </a:t>
            </a:r>
          </a:p>
          <a:p>
            <a:pPr algn="r" rtl="1">
              <a:buNone/>
            </a:pPr>
            <a:r>
              <a:rPr lang="fa-IR" sz="1400" dirty="0" smtClean="0">
                <a:cs typeface="B Nazanin" pitchFamily="2" charset="-78"/>
              </a:rPr>
              <a:t> </a:t>
            </a:r>
          </a:p>
          <a:p>
            <a:pPr algn="r" rtl="1">
              <a:buNone/>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just" rtl="1">
              <a:buNone/>
            </a:pPr>
            <a:r>
              <a:rPr lang="fa-IR" sz="1200" dirty="0" smtClean="0">
                <a:cs typeface="B Nazanin" pitchFamily="2" charset="-78"/>
              </a:rPr>
              <a:t>تشخیص پرستار شامل دو قسمت است </a:t>
            </a:r>
          </a:p>
          <a:p>
            <a:pPr algn="just" rtl="1">
              <a:buNone/>
            </a:pPr>
            <a:r>
              <a:rPr lang="fa-IR" sz="1200" dirty="0" smtClean="0">
                <a:cs typeface="B Nazanin" pitchFamily="2" charset="-78"/>
              </a:rPr>
              <a:t>1- مشکل بیمار </a:t>
            </a:r>
          </a:p>
          <a:p>
            <a:pPr algn="just" rtl="1">
              <a:buNone/>
            </a:pPr>
            <a:r>
              <a:rPr lang="fa-IR" sz="1200" dirty="0" smtClean="0">
                <a:cs typeface="B Nazanin" pitchFamily="2" charset="-78"/>
              </a:rPr>
              <a:t>2- اتیولوژی(عناصر محیطی ، روان شناختی ، اجتماعی ، فیزیولژیک یا معنویی) </a:t>
            </a:r>
          </a:p>
          <a:p>
            <a:pPr algn="just" rtl="1">
              <a:buNone/>
            </a:pPr>
            <a:r>
              <a:rPr lang="fa-IR" sz="1200" dirty="0" smtClean="0">
                <a:cs typeface="B Nazanin" pitchFamily="2" charset="-78"/>
              </a:rPr>
              <a:t>مثال : بیماری 48 ساعت بعد از بستری در بیمارستان از حالت </a:t>
            </a:r>
            <a:r>
              <a:rPr lang="en-US" sz="1200" dirty="0" smtClean="0">
                <a:cs typeface="B Nazanin" pitchFamily="2" charset="-78"/>
              </a:rPr>
              <a:t>NPO</a:t>
            </a:r>
            <a:r>
              <a:rPr lang="fa-IR" sz="1200" dirty="0" smtClean="0">
                <a:cs typeface="B Nazanin" pitchFamily="2" charset="-78"/>
              </a:rPr>
              <a:t> خارج شده وپرستار متوجه مشکل تغذیه او می شود تشخیص پرستاری اختلال تغذیه کمتر از نیاز بدن (مشکل ) مربوط به بی اشتهایی (اتیولوژی) با توجه به اتیولوژی ممکن است اقدامات پرستار متفاوت باشد</a:t>
            </a:r>
          </a:p>
          <a:p>
            <a:pPr algn="just" rtl="1">
              <a:buNone/>
            </a:pPr>
            <a:r>
              <a:rPr lang="fa-IR" sz="1200" dirty="0" smtClean="0">
                <a:cs typeface="B Nazanin" pitchFamily="2" charset="-78"/>
              </a:rPr>
              <a:t>راهنمایی برای نوشتن تشخیص پرستاری :</a:t>
            </a:r>
          </a:p>
          <a:p>
            <a:pPr algn="just" rtl="1">
              <a:buFont typeface="Arial" charset="0"/>
              <a:buChar char="•"/>
            </a:pPr>
            <a:r>
              <a:rPr lang="fa-IR" sz="1200" dirty="0" smtClean="0">
                <a:cs typeface="B Nazanin" pitchFamily="2" charset="-78"/>
              </a:rPr>
              <a:t>تشخیص را با واژهای پاسخ به جای نیاز بنویسید </a:t>
            </a:r>
          </a:p>
          <a:p>
            <a:pPr algn="just" rtl="1">
              <a:buNone/>
            </a:pPr>
            <a:r>
              <a:rPr lang="fa-IR" sz="1200" dirty="0" smtClean="0">
                <a:cs typeface="B Nazanin" pitchFamily="2" charset="-78"/>
              </a:rPr>
              <a:t>مثال : اختلال در تحرک جسمی مربوط به ضعف بدنی (ص) به چرخاندن مکرر نیاز دارد (غ) </a:t>
            </a:r>
          </a:p>
          <a:p>
            <a:pPr algn="just" rtl="1">
              <a:buFont typeface="Arial" charset="0"/>
              <a:buChar char="•"/>
            </a:pPr>
            <a:r>
              <a:rPr lang="fa-IR" sz="1200" dirty="0" smtClean="0">
                <a:cs typeface="B Nazanin" pitchFamily="2" charset="-78"/>
              </a:rPr>
              <a:t>به جای عبارت به علت یا دراثر  از عبارت مربوط به ، استفاده کنید زیرا این عبارت الزامی به معنی وجود رابطه علت ومعلول نیست </a:t>
            </a:r>
          </a:p>
          <a:p>
            <a:pPr algn="just" rtl="1">
              <a:buFont typeface="Arial" charset="0"/>
              <a:buChar char="•"/>
            </a:pPr>
            <a:r>
              <a:rPr lang="fa-IR" sz="1200" dirty="0" smtClean="0">
                <a:cs typeface="B Nazanin" pitchFamily="2" charset="-78"/>
              </a:rPr>
              <a:t>تشخیص را با استفاده از اصطلاحات قابل قبول قانونی بنویسید مثل : استعداد اختلال سلامت پوست ، مربوط به کاهش تحریک بدنی (ص) استعداد اختلال سلامت پوست به علت کم پرخیدن در بستر (غ) خوب پاک نشدن راه هوایی به علت ساکشن ناکافی (غ) خوب پاک نشدن راه هوایی مربوط به ترشحات چسبناک (ص) </a:t>
            </a:r>
          </a:p>
          <a:p>
            <a:pPr algn="just" rtl="1">
              <a:buFont typeface="Arial" charset="0"/>
              <a:buChar char="•"/>
            </a:pPr>
            <a:r>
              <a:rPr lang="fa-IR" sz="1200" dirty="0" smtClean="0">
                <a:cs typeface="B Nazanin" pitchFamily="2" charset="-78"/>
              </a:rPr>
              <a:t>تشخیص را بدون قضاوت بنویسید (بر اساس اطلاعات عینی وذهنی )</a:t>
            </a:r>
            <a:endParaRPr lang="en-US" sz="1200" dirty="0" smtClean="0">
              <a:cs typeface="B Nazanin" pitchFamily="2" charset="-78"/>
            </a:endParaRPr>
          </a:p>
          <a:p>
            <a:pPr algn="just" rtl="1">
              <a:buNone/>
            </a:pPr>
            <a:r>
              <a:rPr lang="fa-IR" sz="1200" dirty="0" smtClean="0">
                <a:cs typeface="B Nazanin" pitchFamily="2" charset="-78"/>
              </a:rPr>
              <a:t>مثال : اشکال در انجام وظیفه پدری ، مربوط به دوری طولانی مدت (ص) اشکال در انجام وظیفه پدری به علت بی علاقگی (غ) در اداره امور منزل به علت ناآگاهی درباره اقدامات ایمنی فرزند (ص) </a:t>
            </a:r>
          </a:p>
          <a:p>
            <a:pPr algn="just" rtl="1">
              <a:buFont typeface="Arial" charset="0"/>
              <a:buChar char="•"/>
            </a:pPr>
            <a:r>
              <a:rPr lang="fa-IR" sz="1200" dirty="0" smtClean="0">
                <a:cs typeface="B Nazanin" pitchFamily="2" charset="-78"/>
              </a:rPr>
              <a:t>از جابه جاکردن دوبخش تشخیص خوداری کنید زیرا سبب به هم خوردن ارتباط بین مشکل بیمار واتیولوژی می شود . بخش اول منعکس کننده مشکل بیمار است وپیامدها را مشخص می کند وبخش دوم نوع اقدامات پرستاری را تعیین خواهد کرد </a:t>
            </a:r>
          </a:p>
          <a:p>
            <a:pPr algn="just" rtl="1">
              <a:buNone/>
            </a:pPr>
            <a:endParaRPr lang="fa-IR" sz="1600" dirty="0" smtClean="0">
              <a:cs typeface="B Nazanin" pitchFamily="2" charset="-78"/>
            </a:endParaRPr>
          </a:p>
          <a:p>
            <a:pPr algn="r" rtl="1">
              <a:buFont typeface="Arial" charset="0"/>
              <a:buChar char="•"/>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r" rtl="1">
              <a:buFont typeface="Arial" charset="0"/>
              <a:buChar char="•"/>
            </a:pPr>
            <a:r>
              <a:rPr lang="fa-IR" sz="1200" dirty="0" smtClean="0">
                <a:cs typeface="B Nazanin" pitchFamily="2" charset="-78"/>
              </a:rPr>
              <a:t>از اشاره به علائم ونشانه های بیماری در تشخیص پرستاری خودداری کنید زیرا یک نشانه یا علامت مجزا را نمی توان تشخیص محسوب کرد وممکن است به تشخیص اشتباه برسید.</a:t>
            </a:r>
          </a:p>
          <a:p>
            <a:pPr algn="r" rtl="1">
              <a:buFont typeface="Arial" charset="0"/>
              <a:buChar char="•"/>
            </a:pPr>
            <a:r>
              <a:rPr lang="fa-IR" sz="1200" dirty="0" smtClean="0">
                <a:cs typeface="B Nazanin" pitchFamily="2" charset="-78"/>
              </a:rPr>
              <a:t>مطمئن باشید که دوبخش تشخیص دارای یک معنی نباشد </a:t>
            </a:r>
          </a:p>
          <a:p>
            <a:pPr algn="r" rtl="1">
              <a:buNone/>
            </a:pPr>
            <a:r>
              <a:rPr lang="fa-IR" sz="1200" dirty="0" smtClean="0">
                <a:cs typeface="B Nazanin" pitchFamily="2" charset="-78"/>
              </a:rPr>
              <a:t>مثال : اختلال در مکانیسم های تطابقی مربوط به اقرات رفتن به مدرسه جدید (ص)</a:t>
            </a:r>
          </a:p>
          <a:p>
            <a:pPr algn="r" rtl="1">
              <a:buNone/>
            </a:pPr>
            <a:r>
              <a:rPr lang="fa-IR" sz="1200" dirty="0" smtClean="0">
                <a:cs typeface="B Nazanin" pitchFamily="2" charset="-78"/>
              </a:rPr>
              <a:t>اختلال در مکانیسم های تطابقی به علت ناتوانی در تطابق (غ ) اختلال در مکانسیم های تنظیمی به علت ناتوانی در تنظیم (غ) هردوبخش یک معنی دارند . </a:t>
            </a:r>
          </a:p>
          <a:p>
            <a:pPr algn="r" rtl="1">
              <a:buFont typeface="Arial" charset="0"/>
              <a:buChar char="•"/>
            </a:pPr>
            <a:r>
              <a:rPr lang="fa-IR" sz="1200" dirty="0" smtClean="0">
                <a:cs typeface="B Nazanin" pitchFamily="2" charset="-78"/>
              </a:rPr>
              <a:t>اتیولوژی را با اصطلاحات قابل تغییر بیان کنید .</a:t>
            </a:r>
          </a:p>
          <a:p>
            <a:pPr algn="r" rtl="1">
              <a:buNone/>
            </a:pPr>
            <a:r>
              <a:rPr lang="fa-IR" sz="1200" dirty="0" smtClean="0">
                <a:cs typeface="B Nazanin" pitchFamily="2" charset="-78"/>
              </a:rPr>
              <a:t>مثال : کمبود آگاهی در مورد رژیم غذایی پیش از زایمان (ص) کمبود آگاهی به علت حاملگی (غ) </a:t>
            </a:r>
          </a:p>
          <a:p>
            <a:pPr algn="r" rtl="1">
              <a:buFont typeface="Arial" charset="0"/>
              <a:buChar char="•"/>
            </a:pPr>
            <a:r>
              <a:rPr lang="fa-IR" sz="1200" dirty="0" smtClean="0">
                <a:cs typeface="B Nazanin" pitchFamily="2" charset="-78"/>
              </a:rPr>
              <a:t>تشخیص طبی را در تشخیص پرستاری وارد نکنید </a:t>
            </a:r>
          </a:p>
          <a:p>
            <a:pPr algn="r" rtl="1">
              <a:buNone/>
            </a:pPr>
            <a:r>
              <a:rPr lang="fa-IR" sz="1200" dirty="0" smtClean="0">
                <a:cs typeface="B Nazanin" pitchFamily="2" charset="-78"/>
              </a:rPr>
              <a:t>مثال : خوب پاک نشدن راه های هوایی مربوط به احتباس ترشحات (ص) خوب پاک نشدن راه های هوایی به علت بیماری انسداد ریه (غ)</a:t>
            </a:r>
          </a:p>
          <a:p>
            <a:pPr algn="r" rtl="1">
              <a:buFont typeface="Arial" charset="0"/>
              <a:buChar char="•"/>
            </a:pPr>
            <a:r>
              <a:rPr lang="fa-IR" sz="1200" dirty="0" smtClean="0">
                <a:cs typeface="B Nazanin" pitchFamily="2" charset="-78"/>
              </a:rPr>
              <a:t>تشخیص را روشن وخلاصه بنویسید زیرا موجب تسهیل برقراری ارتباط بین افراد تیم مراقبت شده وباعث می شود که افراد نیروی خود را بر روی عوامل مربوط به مشکل خاصی متمرکز کنند.</a:t>
            </a:r>
          </a:p>
          <a:p>
            <a:pPr algn="r" rtl="1">
              <a:buNone/>
            </a:pPr>
            <a:r>
              <a:rPr lang="fa-IR" sz="1200" dirty="0" smtClean="0">
                <a:cs typeface="B Nazanin" pitchFamily="2" charset="-78"/>
              </a:rPr>
              <a:t>مشکلات بالقوه قانونی در ثبت گزار ش</a:t>
            </a:r>
          </a:p>
          <a:p>
            <a:pPr algn="r" rtl="1">
              <a:buFont typeface="Arial" charset="0"/>
              <a:buChar char="•"/>
            </a:pPr>
            <a:r>
              <a:rPr lang="fa-IR" sz="1200" dirty="0" smtClean="0">
                <a:cs typeface="B Nazanin" pitchFamily="2" charset="-78"/>
              </a:rPr>
              <a:t>عدم تطابق محتوای گزارش با استاندارد های حرفه ای </a:t>
            </a:r>
          </a:p>
          <a:p>
            <a:pPr algn="r" rtl="1">
              <a:buFont typeface="Arial" charset="0"/>
              <a:buChar char="•"/>
            </a:pPr>
            <a:r>
              <a:rPr lang="fa-IR" sz="1200" dirty="0" smtClean="0">
                <a:cs typeface="B Nazanin" pitchFamily="2" charset="-78"/>
              </a:rPr>
              <a:t>محتوای گزارش منعکس کننده نیازهای بیمار نباشد </a:t>
            </a:r>
          </a:p>
          <a:p>
            <a:pPr algn="r" rtl="1">
              <a:buFont typeface="Arial" charset="0"/>
              <a:buChar char="•"/>
            </a:pPr>
            <a:r>
              <a:rPr lang="fa-IR" sz="1200" dirty="0" smtClean="0">
                <a:cs typeface="B Nazanin" pitchFamily="2" charset="-78"/>
              </a:rPr>
              <a:t>محتوای ناقص یا بی ثبات </a:t>
            </a:r>
          </a:p>
          <a:p>
            <a:pPr algn="r" rtl="1">
              <a:buFont typeface="Arial" charset="0"/>
              <a:buChar char="•"/>
            </a:pPr>
            <a:r>
              <a:rPr lang="fa-IR" sz="1200" dirty="0" smtClean="0">
                <a:cs typeface="B Nazanin" pitchFamily="2" charset="-78"/>
              </a:rPr>
              <a:t>محتوا توصیف کننده موارد غیر عادی نباشد </a:t>
            </a:r>
          </a:p>
          <a:p>
            <a:pPr algn="r" rtl="1">
              <a:buFont typeface="Arial" charset="0"/>
              <a:buChar char="•"/>
            </a:pPr>
            <a:r>
              <a:rPr lang="fa-IR" sz="1200" dirty="0" smtClean="0">
                <a:cs typeface="B Nazanin" pitchFamily="2" charset="-78"/>
              </a:rPr>
              <a:t>محتوایی که منعکس کننده دستورات طبی نباشد </a:t>
            </a:r>
          </a:p>
          <a:p>
            <a:pPr algn="r" rtl="1">
              <a:buFont typeface="Arial" charset="0"/>
              <a:buChar char="•"/>
            </a:pPr>
            <a:r>
              <a:rPr lang="fa-IR" sz="1200" dirty="0" smtClean="0">
                <a:cs typeface="B Nazanin" pitchFamily="2" charset="-78"/>
              </a:rPr>
              <a:t>وجود خط وفضا خالی ثبت شده گزارش نویسی </a:t>
            </a:r>
          </a:p>
          <a:p>
            <a:pPr algn="r" rtl="1">
              <a:buFont typeface="Arial" charset="0"/>
              <a:buChar char="•"/>
            </a:pPr>
            <a:r>
              <a:rPr lang="fa-IR" sz="1200" dirty="0" smtClean="0">
                <a:cs typeface="B Nazanin" pitchFamily="2" charset="-78"/>
              </a:rPr>
              <a:t>امضای گزارشات تهیه شده پس از امضای فرد دیگر </a:t>
            </a:r>
          </a:p>
          <a:p>
            <a:pPr algn="r" rtl="1">
              <a:buFont typeface="Arial" charset="0"/>
              <a:buChar char="•"/>
            </a:pPr>
            <a:r>
              <a:rPr lang="fa-IR" sz="1200" dirty="0" smtClean="0">
                <a:cs typeface="B Nazanin" pitchFamily="2" charset="-78"/>
              </a:rPr>
              <a:t>تحریف گزارش </a:t>
            </a:r>
          </a:p>
          <a:p>
            <a:pPr algn="r" rtl="1">
              <a:buFont typeface="Arial" charset="0"/>
              <a:buChar char="•"/>
            </a:pPr>
            <a:r>
              <a:rPr lang="fa-IR" sz="1200" dirty="0" smtClean="0">
                <a:cs typeface="B Nazanin" pitchFamily="2" charset="-78"/>
              </a:rPr>
              <a:t>وجود چند نوع دست خط در تهیه یک مورد گزارش </a:t>
            </a:r>
            <a:endParaRPr lang="en-US" sz="1200" dirty="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r" rtl="1">
              <a:buFont typeface="Arial" charset="0"/>
              <a:buChar char="•"/>
            </a:pPr>
            <a:r>
              <a:rPr lang="fa-IR" sz="1200" dirty="0" smtClean="0">
                <a:cs typeface="B Nazanin" pitchFamily="2" charset="-78"/>
              </a:rPr>
              <a:t>ناخوانا بودن گزارش </a:t>
            </a:r>
          </a:p>
          <a:p>
            <a:pPr algn="r" rtl="1">
              <a:buFont typeface="Arial" charset="0"/>
              <a:buChar char="•"/>
            </a:pPr>
            <a:r>
              <a:rPr lang="fa-IR" sz="1200" dirty="0" smtClean="0">
                <a:cs typeface="B Nazanin" pitchFamily="2" charset="-78"/>
              </a:rPr>
              <a:t>درهم برهمی وکثیفی گزارش جاافتادن تاریخ ، زمان وگزارش متناقض </a:t>
            </a:r>
          </a:p>
          <a:p>
            <a:pPr algn="r" rtl="1">
              <a:buFont typeface="Arial" charset="0"/>
              <a:buChar char="•"/>
            </a:pPr>
            <a:r>
              <a:rPr lang="fa-IR" sz="1200" dirty="0" smtClean="0">
                <a:cs typeface="B Nazanin" pitchFamily="2" charset="-78"/>
              </a:rPr>
              <a:t>رونویسی اشتباهات </a:t>
            </a:r>
          </a:p>
          <a:p>
            <a:pPr algn="r" rtl="1">
              <a:buFont typeface="Arial" charset="0"/>
              <a:buChar char="•"/>
            </a:pPr>
            <a:r>
              <a:rPr lang="fa-IR" sz="1200" dirty="0" smtClean="0">
                <a:cs typeface="B Nazanin" pitchFamily="2" charset="-78"/>
              </a:rPr>
              <a:t>امضای نامناسب گزارش توسط پرستار </a:t>
            </a:r>
          </a:p>
          <a:p>
            <a:pPr algn="r" rtl="1">
              <a:buFont typeface="Arial" charset="0"/>
              <a:buChar char="•"/>
            </a:pPr>
            <a:r>
              <a:rPr lang="fa-IR" sz="1200" dirty="0" smtClean="0">
                <a:cs typeface="B Nazanin" pitchFamily="2" charset="-78"/>
              </a:rPr>
              <a:t>لاک گرفتن بخشی از محتوای گزارش نویسی </a:t>
            </a:r>
          </a:p>
          <a:p>
            <a:pPr algn="r" rtl="1">
              <a:buFont typeface="Arial" charset="0"/>
              <a:buChar char="•"/>
            </a:pPr>
            <a:r>
              <a:rPr lang="fa-IR" sz="1200" dirty="0" smtClean="0">
                <a:cs typeface="B Nazanin" pitchFamily="2" charset="-78"/>
              </a:rPr>
              <a:t>ثبت قبل از انجام مداخله مورد لزوم.</a:t>
            </a:r>
            <a:endParaRPr lang="en-US" sz="1200" dirty="0">
              <a:cs typeface="B Nazanin"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000" dirty="0" smtClean="0">
                <a:cs typeface="B Nazanin" pitchFamily="2" charset="-78"/>
              </a:rPr>
              <a:t>ثبت موارد ذیل در گزارشات پرستاری الزامی است.</a:t>
            </a:r>
            <a:endParaRPr lang="en-US" sz="2000" dirty="0">
              <a:cs typeface="B Nazanin" pitchFamily="2" charset="-78"/>
            </a:endParaRPr>
          </a:p>
        </p:txBody>
      </p:sp>
      <p:sp>
        <p:nvSpPr>
          <p:cNvPr id="3" name="Content Placeholder 2"/>
          <p:cNvSpPr>
            <a:spLocks noGrp="1"/>
          </p:cNvSpPr>
          <p:nvPr>
            <p:ph idx="1"/>
          </p:nvPr>
        </p:nvSpPr>
        <p:spPr/>
        <p:txBody>
          <a:bodyPr/>
          <a:lstStyle/>
          <a:p>
            <a:pPr algn="r" rtl="1">
              <a:buFont typeface="Wingdings" pitchFamily="2" charset="2"/>
              <a:buChar char="ü"/>
            </a:pPr>
            <a:r>
              <a:rPr lang="fa-IR" sz="2400" dirty="0" smtClean="0">
                <a:cs typeface="B Nazanin" pitchFamily="2" charset="-78"/>
              </a:rPr>
              <a:t>خدمات تسکینی</a:t>
            </a:r>
          </a:p>
          <a:p>
            <a:pPr algn="r" rtl="1">
              <a:buFont typeface="Wingdings" pitchFamily="2" charset="2"/>
              <a:buChar char="ü"/>
            </a:pPr>
            <a:r>
              <a:rPr lang="fa-IR" sz="2400" dirty="0" smtClean="0">
                <a:cs typeface="B Nazanin" pitchFamily="2" charset="-78"/>
              </a:rPr>
              <a:t>خدمات تغذیه ای</a:t>
            </a:r>
          </a:p>
          <a:p>
            <a:pPr algn="r" rtl="1">
              <a:buFont typeface="Wingdings" pitchFamily="2" charset="2"/>
              <a:buChar char="ü"/>
            </a:pPr>
            <a:r>
              <a:rPr lang="fa-IR" sz="2400" dirty="0" smtClean="0">
                <a:cs typeface="B Nazanin" pitchFamily="2" charset="-78"/>
              </a:rPr>
              <a:t>خدمات درمانی</a:t>
            </a:r>
          </a:p>
          <a:p>
            <a:pPr algn="r" rtl="1">
              <a:buFont typeface="Wingdings" pitchFamily="2" charset="2"/>
              <a:buChar char="ü"/>
            </a:pPr>
            <a:r>
              <a:rPr lang="fa-IR" sz="2400" dirty="0" smtClean="0">
                <a:cs typeface="B Nazanin" pitchFamily="2" charset="-78"/>
              </a:rPr>
              <a:t>خدمات مددکاری اجتماعی</a:t>
            </a:r>
          </a:p>
          <a:p>
            <a:pPr algn="r" rtl="1">
              <a:buFont typeface="Wingdings" pitchFamily="2" charset="2"/>
              <a:buChar char="ü"/>
            </a:pPr>
            <a:r>
              <a:rPr lang="fa-IR" sz="2400" dirty="0" smtClean="0">
                <a:cs typeface="B Nazanin" pitchFamily="2" charset="-78"/>
              </a:rPr>
              <a:t>ارتقای سلامت( پیشگیری، بازتوانی)</a:t>
            </a:r>
            <a:endParaRPr lang="en-US" sz="2400" dirty="0">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ثبت موارد ضروری</a:t>
            </a:r>
            <a:br>
              <a:rPr lang="fa-IR" dirty="0" smtClean="0"/>
            </a:br>
            <a:endParaRPr lang="en-US" dirty="0"/>
          </a:p>
        </p:txBody>
      </p:sp>
      <p:sp>
        <p:nvSpPr>
          <p:cNvPr id="3" name="Content Placeholder 2"/>
          <p:cNvSpPr>
            <a:spLocks noGrp="1"/>
          </p:cNvSpPr>
          <p:nvPr>
            <p:ph idx="1"/>
          </p:nvPr>
        </p:nvSpPr>
        <p:spPr/>
        <p:txBody>
          <a:bodyPr>
            <a:normAutofit/>
          </a:bodyPr>
          <a:lstStyle/>
          <a:p>
            <a:pPr algn="r">
              <a:buNone/>
            </a:pPr>
            <a:r>
              <a:rPr lang="fa-IR" sz="2800" dirty="0" smtClean="0">
                <a:cs typeface="B Nazanin" pitchFamily="2" charset="-78"/>
              </a:rPr>
              <a:t>شکایت فعلی ودلیل بستری شدن</a:t>
            </a:r>
          </a:p>
          <a:p>
            <a:pPr algn="r">
              <a:buNone/>
            </a:pPr>
            <a:r>
              <a:rPr lang="fa-IR" sz="2800" dirty="0" smtClean="0">
                <a:cs typeface="B Nazanin" pitchFamily="2" charset="-78"/>
              </a:rPr>
              <a:t>ساعت وتاریخ پذیریش</a:t>
            </a:r>
          </a:p>
          <a:p>
            <a:pPr algn="r">
              <a:buNone/>
            </a:pPr>
            <a:r>
              <a:rPr lang="fa-IR" sz="2800" dirty="0" smtClean="0">
                <a:cs typeface="B Nazanin" pitchFamily="2" charset="-78"/>
              </a:rPr>
              <a:t>نتایج حاصل از ارزیابی وضعیت سلامت جسمی وروی بیمار در هنگام پذیرش( ارزیابی پرستاری)</a:t>
            </a:r>
          </a:p>
          <a:p>
            <a:pPr algn="r">
              <a:buNone/>
            </a:pPr>
            <a:r>
              <a:rPr lang="fa-IR" sz="2800" dirty="0" smtClean="0">
                <a:cs typeface="B Nazanin" pitchFamily="2" charset="-78"/>
              </a:rPr>
              <a:t>برنامه درمانی وکلیه بررسی ها وآزمایش های درخواست شده توسط پزشک معالج</a:t>
            </a:r>
          </a:p>
          <a:p>
            <a:pPr algn="r">
              <a:buNone/>
            </a:pPr>
            <a:r>
              <a:rPr lang="fa-IR" sz="2800" dirty="0" smtClean="0">
                <a:cs typeface="B Nazanin" pitchFamily="2" charset="-78"/>
              </a:rPr>
              <a:t>توضیحات وآموزش های ارائه شده به بیمار وهمراهان وی توسط پرستار</a:t>
            </a:r>
            <a:endParaRPr lang="fa-IR" sz="2800" dirty="0" smtClean="0"/>
          </a:p>
          <a:p>
            <a:pPr algn="r">
              <a:buNone/>
            </a:pPr>
            <a:r>
              <a:rPr lang="fa-IR" sz="2800" dirty="0" smtClean="0"/>
              <a:t>نحوه ورود بیمار به بخش</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ثبت موارد ضروری</a:t>
            </a:r>
            <a:endParaRPr lang="en-US" dirty="0"/>
          </a:p>
        </p:txBody>
      </p:sp>
      <p:sp>
        <p:nvSpPr>
          <p:cNvPr id="3" name="Content Placeholder 2"/>
          <p:cNvSpPr>
            <a:spLocks noGrp="1"/>
          </p:cNvSpPr>
          <p:nvPr>
            <p:ph idx="1"/>
          </p:nvPr>
        </p:nvSpPr>
        <p:spPr/>
        <p:txBody>
          <a:bodyPr>
            <a:normAutofit/>
          </a:bodyPr>
          <a:lstStyle/>
          <a:p>
            <a:pPr algn="r">
              <a:buNone/>
            </a:pPr>
            <a:r>
              <a:rPr lang="fa-IR" sz="2800" dirty="0" smtClean="0"/>
              <a:t>ثبت روند مراقبت از بیمار توسط پرستارحداقل یک بار درهر نوبت</a:t>
            </a:r>
          </a:p>
          <a:p>
            <a:pPr algn="r">
              <a:buNone/>
            </a:pPr>
            <a:r>
              <a:rPr lang="fa-IR" sz="2800" dirty="0" smtClean="0"/>
              <a:t>پیشرفت برنامه مراقبتی بیمار  </a:t>
            </a:r>
          </a:p>
          <a:p>
            <a:pPr algn="r">
              <a:buNone/>
            </a:pPr>
            <a:r>
              <a:rPr lang="fa-IR" sz="2800" dirty="0" smtClean="0"/>
              <a:t>پیگیری آزمایشات ،جذب ودفع ،ثبت علائم حیاتی ،.....</a:t>
            </a:r>
          </a:p>
          <a:p>
            <a:pPr algn="r">
              <a:buNone/>
            </a:pPr>
            <a:r>
              <a:rPr lang="fa-IR" sz="2800" dirty="0" smtClean="0"/>
              <a:t>سایر اقدامات مراقبتی توسط پزشک معالج</a:t>
            </a: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ترخیص</a:t>
            </a:r>
            <a:endParaRPr lang="en-US" dirty="0"/>
          </a:p>
        </p:txBody>
      </p:sp>
      <p:sp>
        <p:nvSpPr>
          <p:cNvPr id="3" name="Content Placeholder 2"/>
          <p:cNvSpPr>
            <a:spLocks noGrp="1"/>
          </p:cNvSpPr>
          <p:nvPr>
            <p:ph idx="1"/>
          </p:nvPr>
        </p:nvSpPr>
        <p:spPr/>
        <p:txBody>
          <a:bodyPr>
            <a:normAutofit/>
          </a:bodyPr>
          <a:lstStyle/>
          <a:p>
            <a:pPr algn="just" rtl="1">
              <a:buFont typeface="Wingdings" pitchFamily="2" charset="2"/>
              <a:buChar char="ü"/>
            </a:pPr>
            <a:r>
              <a:rPr lang="fa-IR" sz="2800" dirty="0" smtClean="0">
                <a:cs typeface="B Nazanin" pitchFamily="2" charset="-78"/>
              </a:rPr>
              <a:t> </a:t>
            </a:r>
            <a:r>
              <a:rPr lang="fa-IR" sz="2400" dirty="0" smtClean="0">
                <a:cs typeface="B Nazanin" pitchFamily="2" charset="-78"/>
              </a:rPr>
              <a:t>آموزش(مراقبت لازم از زخم،محل جراحی، عضو آسیب دیده)</a:t>
            </a:r>
          </a:p>
          <a:p>
            <a:pPr algn="just" rtl="1">
              <a:buFont typeface="Wingdings" pitchFamily="2" charset="2"/>
              <a:buChar char="ü"/>
            </a:pPr>
            <a:r>
              <a:rPr lang="fa-IR" sz="2400" dirty="0" smtClean="0">
                <a:cs typeface="B Nazanin" pitchFamily="2" charset="-78"/>
              </a:rPr>
              <a:t>تغذیه</a:t>
            </a:r>
          </a:p>
          <a:p>
            <a:pPr algn="just" rtl="1">
              <a:buFont typeface="Wingdings" pitchFamily="2" charset="2"/>
              <a:buChar char="ü"/>
            </a:pPr>
            <a:r>
              <a:rPr lang="fa-IR" sz="2400" dirty="0" smtClean="0">
                <a:cs typeface="B Nazanin" pitchFamily="2" charset="-78"/>
              </a:rPr>
              <a:t>دارو</a:t>
            </a:r>
          </a:p>
          <a:p>
            <a:pPr algn="just" rtl="1">
              <a:buFont typeface="Wingdings" pitchFamily="2" charset="2"/>
              <a:buChar char="ü"/>
            </a:pPr>
            <a:r>
              <a:rPr lang="fa-IR" sz="2400" dirty="0" smtClean="0">
                <a:cs typeface="B Nazanin" pitchFamily="2" charset="-78"/>
              </a:rPr>
              <a:t>پیگیری پس از ترخیص</a:t>
            </a:r>
          </a:p>
          <a:p>
            <a:pPr algn="just" rtl="1">
              <a:buFont typeface="Wingdings" pitchFamily="2" charset="2"/>
              <a:buChar char="ü"/>
            </a:pPr>
            <a:r>
              <a:rPr lang="fa-IR" sz="2400" dirty="0" smtClean="0">
                <a:cs typeface="B Nazanin" pitchFamily="2" charset="-78"/>
              </a:rPr>
              <a:t> علائم هشدار دهنده</a:t>
            </a:r>
          </a:p>
          <a:p>
            <a:pPr algn="just" rtl="1">
              <a:buFont typeface="Wingdings" pitchFamily="2" charset="2"/>
              <a:buChar char="ü"/>
            </a:pPr>
            <a:r>
              <a:rPr lang="fa-IR" sz="2400" dirty="0" smtClean="0">
                <a:cs typeface="B Nazanin" pitchFamily="2" charset="-78"/>
              </a:rPr>
              <a:t>نحوه مراجعه به درمانگاه</a:t>
            </a:r>
          </a:p>
          <a:p>
            <a:pPr algn="just" rtl="1">
              <a:buFont typeface="Wingdings" pitchFamily="2" charset="2"/>
              <a:buChar char="ü"/>
            </a:pPr>
            <a:r>
              <a:rPr lang="fa-IR" sz="2400" dirty="0" smtClean="0">
                <a:cs typeface="B Nazanin" pitchFamily="2" charset="-78"/>
              </a:rPr>
              <a:t> مدیریت دارو</a:t>
            </a:r>
            <a:endParaRPr lang="en-US" sz="2400" dirty="0">
              <a:cs typeface="B Nazanin"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منبع</a:t>
            </a:r>
            <a:endParaRPr lang="fa-IR" dirty="0"/>
          </a:p>
        </p:txBody>
      </p:sp>
      <p:sp>
        <p:nvSpPr>
          <p:cNvPr id="3" name="Content Placeholder 2"/>
          <p:cNvSpPr>
            <a:spLocks noGrp="1"/>
          </p:cNvSpPr>
          <p:nvPr>
            <p:ph idx="1"/>
          </p:nvPr>
        </p:nvSpPr>
        <p:spPr/>
        <p:txBody>
          <a:bodyPr/>
          <a:lstStyle/>
          <a:p>
            <a:pPr algn="r">
              <a:buNone/>
            </a:pPr>
            <a:endParaRPr lang="fa-IR" sz="2400" dirty="0" smtClean="0"/>
          </a:p>
          <a:p>
            <a:pPr algn="r">
              <a:buNone/>
            </a:pPr>
            <a:endParaRPr lang="en-US" sz="2400" dirty="0" smtClean="0"/>
          </a:p>
          <a:p>
            <a:pPr algn="r">
              <a:buNone/>
            </a:pPr>
            <a:r>
              <a:rPr lang="fa-IR" sz="2400" dirty="0" smtClean="0"/>
              <a:t>شهرکی واحد. اصول ثبت وگزارش نویسی برای پرستاران.1390.</a:t>
            </a:r>
          </a:p>
          <a:p>
            <a:pPr algn="r">
              <a:buNone/>
            </a:pPr>
            <a:r>
              <a:rPr lang="fa-IR" sz="2400" dirty="0" smtClean="0"/>
              <a:t>استاندارد های اعتبار بخشی، وزارت بهداشت درمان وآموزش پزشکی . سال 1393</a:t>
            </a:r>
            <a:r>
              <a:rPr lang="en-US" sz="2400" dirty="0" smtClean="0"/>
              <a:t> </a:t>
            </a:r>
            <a:endParaRPr lang="fa-I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404664"/>
            <a:ext cx="7336904" cy="5688632"/>
          </a:xfrm>
        </p:spPr>
        <p:txBody>
          <a:bodyPr>
            <a:noAutofit/>
          </a:bodyPr>
          <a:lstStyle/>
          <a:p>
            <a:pPr algn="just" rtl="1"/>
            <a:r>
              <a:rPr lang="fa-IR" sz="1400" b="1" dirty="0" smtClean="0">
                <a:cs typeface="B Nazanin" pitchFamily="2" charset="-78"/>
              </a:rPr>
              <a:t>گزارش نویسی در پرستاری :</a:t>
            </a:r>
          </a:p>
          <a:p>
            <a:pPr algn="just" rtl="1"/>
            <a:r>
              <a:rPr lang="fa-IR" sz="1400" dirty="0" smtClean="0">
                <a:cs typeface="B Nazanin" pitchFamily="2" charset="-78"/>
              </a:rPr>
              <a:t>در اواسط قرن 18 تا 19 با ایجاد تغییراتی اصلاحی در جامعه ، نقش پرستاران عوض شد و این هنگامی بود که پرستاری براساس بسیاری از اعتقادات فلورانس نایتینگل در سال 1820 بعد از جنگ های کریمه بنا شد وهر پرستار مسئول کیفیت وثبت خدمات خود گردد ودر همین زمان از استاندارد ها برای کسب اطلاعات ایمنی ومراقبت جامع پرستاری استفاده شد .</a:t>
            </a:r>
          </a:p>
          <a:p>
            <a:pPr algn="just" rtl="1"/>
            <a:r>
              <a:rPr lang="fa-IR" sz="1400" b="1" dirty="0" smtClean="0">
                <a:cs typeface="B Nazanin" pitchFamily="2" charset="-78"/>
              </a:rPr>
              <a:t>اصطلاحات رایج:</a:t>
            </a:r>
          </a:p>
          <a:p>
            <a:pPr algn="just" rtl="1"/>
            <a:r>
              <a:rPr lang="fa-IR" sz="1400" dirty="0" smtClean="0">
                <a:cs typeface="B Nazanin" pitchFamily="2" charset="-78"/>
              </a:rPr>
              <a:t>ثبت کردن : گزارش کتبی که به منظور تبادل وانتقال اطلاعات اساسی (از فردی به فرد یا افراد دیگر ) نوشته می شود این اطلاعات ممکن است به تدابیر مراقبتی ، عمل ، رویداد یا حادثه یی که در زمانی واقع شده است مربوط باشد که به عنوان مدرک پیدار وثابت نگهداری می شوند این اطلاعات قابل دسترسی هستند وبه عناوین متعددی به آن ها رجوع می شود </a:t>
            </a:r>
          </a:p>
          <a:p>
            <a:pPr algn="just" rtl="1"/>
            <a:r>
              <a:rPr lang="fa-IR" sz="1400" b="1" dirty="0" smtClean="0">
                <a:cs typeface="B Nazanin" pitchFamily="2" charset="-78"/>
              </a:rPr>
              <a:t>گزارش کردن : </a:t>
            </a:r>
            <a:r>
              <a:rPr lang="fa-IR" sz="1400" dirty="0" smtClean="0">
                <a:cs typeface="B Nazanin" pitchFamily="2" charset="-78"/>
              </a:rPr>
              <a:t>انتقال پاره ایی اطلاعات به فرد یا افراد (به صورت شفاهی یا کتبی) که از آن بی اطلاع بوده ویا آگاهی کافی نسبت به آن ندارند.</a:t>
            </a:r>
          </a:p>
          <a:p>
            <a:pPr algn="just" rtl="1"/>
            <a:r>
              <a:rPr lang="fa-IR" sz="1400" b="1" dirty="0" smtClean="0">
                <a:cs typeface="B Nazanin" pitchFamily="2" charset="-78"/>
              </a:rPr>
              <a:t>چارت کردن :  </a:t>
            </a:r>
            <a:r>
              <a:rPr lang="fa-IR" sz="1400" dirty="0" smtClean="0">
                <a:cs typeface="B Nazanin" pitchFamily="2" charset="-78"/>
              </a:rPr>
              <a:t>واژه معمولی برای پرونده بیمار جهت وارد کردن اطلاعات چارت کردن وسیله قانونی همه سیستم های مراقبت بهداشتی است شما باید یاد بگیرید که چارت کنید وباید یاد بگیرید که خوب چارت کنید . یاد داشت های پرستاری که می نویسید قسمتی از گزارش قانون دایمی بیمار خواهد شد . گزارشی که ممکن است بعدا به عنوان مدرک در دادگاه معرفی گردد . چارت ضعیف (ناخوانا ، بی ربط وناقص )ممکن است مانع مراقبت شود در حالی که چارت خوب ، جنبه های دایمی مراقبت مددجو را ابلاغ خواهد کرد وبه دیگران کمک می کند که الگوهای پاسخ های مددجورا بررسی کنند . اگر مطلبی چارت نشده باشد به این معنی است که آن کار انجام نشده است .</a:t>
            </a:r>
          </a:p>
          <a:p>
            <a:pPr algn="just" rtl="1"/>
            <a:r>
              <a:rPr lang="fa-IR" sz="1400" b="1" dirty="0" smtClean="0">
                <a:cs typeface="B Nazanin" pitchFamily="2" charset="-78"/>
              </a:rPr>
              <a:t>مستندسازی : </a:t>
            </a:r>
            <a:r>
              <a:rPr lang="fa-IR" sz="1400" dirty="0" smtClean="0">
                <a:cs typeface="B Nazanin" pitchFamily="2" charset="-78"/>
              </a:rPr>
              <a:t>تصدیق وقایع وفعالیتهای انجام شده از طریق نگهداری وبایگانی گزارشات </a:t>
            </a:r>
            <a:r>
              <a:rPr lang="en-US" sz="1400" dirty="0" smtClean="0">
                <a:cs typeface="B Nazanin" pitchFamily="2" charset="-78"/>
              </a:rPr>
              <a:t>.</a:t>
            </a:r>
          </a:p>
          <a:p>
            <a:pPr algn="just" rtl="1"/>
            <a:r>
              <a:rPr lang="fa-IR" sz="1400" b="1" dirty="0" smtClean="0">
                <a:cs typeface="B Nazanin" pitchFamily="2" charset="-78"/>
              </a:rPr>
              <a:t>ثبت وگزارش نویسی در پرستاری :</a:t>
            </a:r>
          </a:p>
          <a:p>
            <a:pPr algn="just" rtl="1"/>
            <a:r>
              <a:rPr lang="fa-IR" sz="1400" dirty="0" smtClean="0">
                <a:cs typeface="B Nazanin" pitchFamily="2" charset="-78"/>
              </a:rPr>
              <a:t>شرط اساسی ارائه خدمات درمانی با کیفیت مناسب ، تلاش منسجم وهماهنگ اعضای گروه بهداشتی درمانی به صورت 24 ساعته وبدون وقفه است برای دستیابی به این هدف وارتباط دایمی برای به اشتراک گذاردن وتبادل اطلاعات ضروری است .از آنجا که نگارش تمام مراقبت های داده شده به بیمار ، نتیجه مراقبت وپاسخ به درمان است ، هیچ چیز به انداز یک ثبت کامل واستاندارد نمی تواند تمام کارهای انجام شده برای بیمار را مشخص کند . در واقع در حرفه پرستاری باید دربرگیرنده اطلاعات مربوط به بررسی های پرستاری مشکلات بیمار ، طرح مراقبتی ، سیر پیشرفته روزانه ، برنامه آموزشی وطرح ترخیص باشد .پرستاران باید بدانند ثبت دقیق و مطابق استاندارد های حرفه ایی مهم ترین کاری است که می توانند برای حمایت خود در برابر اتهامات انجام دهند.</a:t>
            </a: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rtl="1">
              <a:buNone/>
            </a:pPr>
            <a:r>
              <a:rPr lang="fa-IR" sz="1600" dirty="0" smtClean="0">
                <a:cs typeface="B Nazanin" pitchFamily="2" charset="-78"/>
              </a:rPr>
              <a:t>دربیان ارزش گزارش پرستاری می توان به موارد زیر اشاره کرد:</a:t>
            </a:r>
          </a:p>
          <a:p>
            <a:pPr algn="just" rtl="1">
              <a:buFont typeface="Arial" charset="0"/>
              <a:buChar char="•"/>
            </a:pPr>
            <a:r>
              <a:rPr lang="fa-IR" sz="1600" dirty="0" smtClean="0">
                <a:cs typeface="B Nazanin" pitchFamily="2" charset="-78"/>
              </a:rPr>
              <a:t>نافذترین سند در مراجع قضایی برای دفاع از پرستاران ، پزشکان .</a:t>
            </a:r>
          </a:p>
          <a:p>
            <a:pPr algn="just" rtl="1">
              <a:buFont typeface="Arial" charset="0"/>
              <a:buChar char="•"/>
            </a:pPr>
            <a:r>
              <a:rPr lang="fa-IR" sz="1600" dirty="0" smtClean="0">
                <a:cs typeface="B Nazanin" pitchFamily="2" charset="-78"/>
              </a:rPr>
              <a:t>سند با ارزش برای مراقبت مداوم از بیمار ، زیرا مراقبت پرستاری اصولی وموثر از بیماران نیازمند به کسب اطلاعات کامل وپویا از وضعیت سلامتی ، اقدامات تشخیصی درمانی ، مراقبتی وآموزشی می باشد.</a:t>
            </a:r>
          </a:p>
          <a:p>
            <a:pPr algn="just" rtl="1">
              <a:buFont typeface="Arial" charset="0"/>
              <a:buChar char="•"/>
            </a:pPr>
            <a:r>
              <a:rPr lang="fa-IR" sz="1600" dirty="0" smtClean="0">
                <a:cs typeface="B Nazanin" pitchFamily="2" charset="-78"/>
              </a:rPr>
              <a:t>سند مهم در دفاع از پرستار در مقابل ادعای سایر همکاران مانند پزشک و... </a:t>
            </a:r>
          </a:p>
          <a:p>
            <a:pPr algn="just" rtl="1">
              <a:buFont typeface="Arial" charset="0"/>
              <a:buChar char="•"/>
            </a:pPr>
            <a:r>
              <a:rPr lang="fa-IR" sz="1600" dirty="0" smtClean="0">
                <a:cs typeface="B Nazanin" pitchFamily="2" charset="-78"/>
              </a:rPr>
              <a:t>سند مهم برای پژوهش و نظارت. </a:t>
            </a:r>
          </a:p>
          <a:p>
            <a:pPr algn="just" rtl="1">
              <a:buFont typeface="Arial" charset="0"/>
              <a:buChar char="•"/>
            </a:pPr>
            <a:r>
              <a:rPr lang="fa-IR" sz="1600" dirty="0" smtClean="0">
                <a:cs typeface="B Nazanin" pitchFamily="2" charset="-78"/>
              </a:rPr>
              <a:t>گزارش بیماران از طریق ثبت در پرونده ، گزارش شفاهی یا مشاوره صورت می گیرد.ثبت یک جنبه حیاتی ازکار پرستاری است . ثبت پرستاری برای یافتن اطلاعات مهم حفظ کیفیت وتداوم مراقبت ، پیگیری وضعیت مددجو وبازتاب استاندارد های موجود باید جامع وانعطاف پذیر باشد هرچیزی که برای مددجو انجام می شود باید در پرونده پزشکی ثبت گردد.</a:t>
            </a:r>
          </a:p>
          <a:p>
            <a:pPr algn="just" rtl="1">
              <a:buNone/>
            </a:pPr>
            <a:r>
              <a:rPr lang="fa-IR" sz="1600" dirty="0" smtClean="0">
                <a:cs typeface="B Nazanin" pitchFamily="2" charset="-78"/>
              </a:rPr>
              <a:t>لغت گزارش به چه معنی است ؟ </a:t>
            </a:r>
          </a:p>
          <a:p>
            <a:pPr algn="just" rtl="1">
              <a:buNone/>
            </a:pPr>
            <a:r>
              <a:rPr lang="fa-IR" sz="1600" dirty="0" smtClean="0">
                <a:cs typeface="B Nazanin" pitchFamily="2" charset="-78"/>
              </a:rPr>
              <a:t>گزارش به معنی به جا آوردن ، انجام دادن ، اظهار نظر کردن ، در میان نهادن وشرح وتفسیر کردن است.</a:t>
            </a:r>
          </a:p>
          <a:p>
            <a:pPr algn="just" rtl="1">
              <a:buNone/>
            </a:pPr>
            <a:r>
              <a:rPr lang="fa-IR" sz="1600" dirty="0" smtClean="0">
                <a:cs typeface="B Nazanin" pitchFamily="2" charset="-78"/>
              </a:rPr>
              <a:t>تعریف گزارش نویسی :</a:t>
            </a:r>
          </a:p>
          <a:p>
            <a:pPr algn="just" rtl="1">
              <a:buNone/>
            </a:pPr>
            <a:r>
              <a:rPr lang="fa-IR" sz="1600" dirty="0" smtClean="0">
                <a:cs typeface="B Nazanin" pitchFamily="2" charset="-78"/>
              </a:rPr>
              <a:t>عبارت است از نوشتن وبه تحریر درآوردن اطلاعات ، اخبار ، رویداد ها که با ساده ترین کلام و کوتاه ترین زمان مورد نظر را بیان کند بنابراین در یک گزارش دو اصل مهم ساده نویسی وسالم نویسی حائز اهمیت می باشد . </a:t>
            </a:r>
          </a:p>
          <a:p>
            <a:pPr algn="just" rtl="1">
              <a:buNone/>
            </a:pPr>
            <a:r>
              <a:rPr lang="fa-IR" sz="1600" dirty="0" smtClean="0">
                <a:cs typeface="B Nazanin" pitchFamily="2" charset="-78"/>
              </a:rPr>
              <a:t>تعریف گزارش نویسی در پرستاری:</a:t>
            </a:r>
          </a:p>
          <a:p>
            <a:pPr algn="just" rtl="1">
              <a:buNone/>
            </a:pPr>
            <a:r>
              <a:rPr lang="fa-IR" sz="1600" dirty="0" smtClean="0">
                <a:cs typeface="B Nazanin" pitchFamily="2" charset="-78"/>
              </a:rPr>
              <a:t>         گزارش نویسی ارتباطی است نوشتاری ودایمی که اطلاعات را در رابطه با وضعیت مراقبت وسلامتی بیمار به شکل سند به ما منتقل می کند در واقع گزارش نویسی فنی است که با آگاهی از ان فن مطالب هر موضوعی را می توان طوری طبقه بندی کرد ونظم بخشید که هدف مورد نظر را درکوتاه ترین زمان وبا ساده ترین کلام به دست آورد . </a:t>
            </a:r>
          </a:p>
          <a:p>
            <a:pPr algn="just" rtl="1">
              <a:buNone/>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pPr algn="r" rtl="1">
              <a:buNone/>
            </a:pPr>
            <a:r>
              <a:rPr lang="fa-IR" sz="1600" b="1" dirty="0" smtClean="0">
                <a:cs typeface="B Nazanin" pitchFamily="2" charset="-78"/>
              </a:rPr>
              <a:t>اهمیت گزارش نویسی :</a:t>
            </a:r>
          </a:p>
          <a:p>
            <a:pPr algn="r" rtl="1">
              <a:buNone/>
            </a:pPr>
            <a:r>
              <a:rPr lang="fa-IR" sz="1600" dirty="0" smtClean="0">
                <a:cs typeface="B Nazanin" pitchFamily="2" charset="-78"/>
              </a:rPr>
              <a:t>گزارش نویسی واصولا نگارش ، یک مسئولیت است وکوچک ترین بی اعتنایی در قبال این مسئولیت موجب تصمیم گیری غلط می شود زیرا غالب تصمیم های مدیران ومسئولان سازمان وموسسات برمبنای گزارش هایی است که از مسئولان سطوح پایین تر دریافت می دارند ودر نتیجه هر نوع سهل انگاری در تهیه وتنظیم گزارش ها ، بی شبهه در قضاوت ها ، عملیات ، سرمایه گذاری ها ، هزینه ها ، استخدام ها ، خط مشی ها روشها توبیخ ها وبه طور کلی در سرنوشت حال وآینده سازمان ها وموسسات تاثیر نامطلوب می گذارد ، از این رو در تهیه وتنظیم هرنوع گزارش از مرحله تصویر واندیشه تا تدوین وبیان وانتقال مفاهیم به خواننده باید نهایت دقت وتوجه گردد.</a:t>
            </a:r>
          </a:p>
          <a:p>
            <a:pPr algn="r" rtl="1">
              <a:buNone/>
            </a:pPr>
            <a:r>
              <a:rPr lang="fa-IR" sz="1600" b="1" dirty="0" smtClean="0">
                <a:cs typeface="B Nazanin" pitchFamily="2" charset="-78"/>
              </a:rPr>
              <a:t>هدف از گزارش نویسی :</a:t>
            </a:r>
          </a:p>
          <a:p>
            <a:pPr algn="r" rtl="1">
              <a:buNone/>
            </a:pPr>
            <a:r>
              <a:rPr lang="fa-IR" sz="1600" dirty="0" smtClean="0">
                <a:solidFill>
                  <a:schemeClr val="accent2"/>
                </a:solidFill>
                <a:cs typeface="B Nazanin" pitchFamily="2" charset="-78"/>
              </a:rPr>
              <a:t>ایجاد تصویری روشن از اندیشه وهدف پیام دهنده در ذهن پیام گیرنده در حداقل زمان وحداقل کلام است .</a:t>
            </a:r>
          </a:p>
          <a:p>
            <a:pPr algn="r" rtl="1">
              <a:buNone/>
            </a:pPr>
            <a:r>
              <a:rPr lang="fa-IR" sz="1600" dirty="0" smtClean="0">
                <a:cs typeface="B Nazanin" pitchFamily="2" charset="-78"/>
              </a:rPr>
              <a:t>مراحل تهیه گزارش:</a:t>
            </a:r>
          </a:p>
          <a:p>
            <a:pPr algn="r" rtl="1">
              <a:buNone/>
            </a:pPr>
            <a:r>
              <a:rPr lang="fa-IR" sz="1600" dirty="0" smtClean="0">
                <a:cs typeface="B Nazanin" pitchFamily="2" charset="-78"/>
              </a:rPr>
              <a:t>1- گردآوری اطلاعات </a:t>
            </a:r>
          </a:p>
          <a:p>
            <a:pPr algn="r" rtl="1">
              <a:buNone/>
            </a:pPr>
            <a:r>
              <a:rPr lang="fa-IR" sz="1600" dirty="0" smtClean="0">
                <a:cs typeface="B Nazanin" pitchFamily="2" charset="-78"/>
              </a:rPr>
              <a:t>2- تهیه طرح گزارش </a:t>
            </a:r>
          </a:p>
          <a:p>
            <a:pPr algn="r" rtl="1">
              <a:buNone/>
            </a:pPr>
            <a:r>
              <a:rPr lang="fa-IR" sz="1600" dirty="0" smtClean="0">
                <a:cs typeface="B Nazanin" pitchFamily="2" charset="-78"/>
              </a:rPr>
              <a:t>3- تهیه پیش نویس گزارش </a:t>
            </a:r>
          </a:p>
          <a:p>
            <a:pPr algn="r" rtl="1">
              <a:buNone/>
            </a:pPr>
            <a:r>
              <a:rPr lang="fa-IR" sz="1600" dirty="0" smtClean="0">
                <a:cs typeface="B Nazanin" pitchFamily="2" charset="-78"/>
              </a:rPr>
              <a:t>4- مرحله اجرا(نگارش متن گزارش )</a:t>
            </a:r>
          </a:p>
          <a:p>
            <a:pPr algn="r" rtl="1">
              <a:buNone/>
            </a:pPr>
            <a:r>
              <a:rPr lang="fa-IR" sz="1600" dirty="0" smtClean="0">
                <a:cs typeface="B Nazanin" pitchFamily="2" charset="-78"/>
              </a:rPr>
              <a:t>5-باز نویسی واصلاح گزارش</a:t>
            </a:r>
          </a:p>
          <a:p>
            <a:pPr algn="r" rtl="1">
              <a:buNone/>
            </a:pPr>
            <a:r>
              <a:rPr lang="fa-IR" sz="1600" dirty="0" smtClean="0">
                <a:cs typeface="B Nazanin" pitchFamily="2" charset="-78"/>
              </a:rPr>
              <a:t>خصوصیات یک گزارش علمی وصحیح :</a:t>
            </a:r>
          </a:p>
          <a:p>
            <a:pPr algn="r" rtl="1">
              <a:buNone/>
            </a:pPr>
            <a:r>
              <a:rPr lang="fa-IR" sz="1600" dirty="0" smtClean="0">
                <a:cs typeface="B Nazanin" pitchFamily="2" charset="-78"/>
              </a:rPr>
              <a:t>       رعایت شش نکته ریز در ثبت گزارش صحیح جهت پیشگیری از اشتباهات احتمالی ، طراحی واجرای مناسب مراقبت های پرستاری الزامی است :</a:t>
            </a:r>
          </a:p>
          <a:p>
            <a:pPr algn="r" rtl="1">
              <a:buNone/>
            </a:pPr>
            <a:r>
              <a:rPr lang="fa-IR" sz="1600" dirty="0" smtClean="0">
                <a:cs typeface="B Nazanin" pitchFamily="2" charset="-78"/>
              </a:rPr>
              <a:t> </a:t>
            </a:r>
            <a:r>
              <a:rPr lang="fa-IR" sz="1600" dirty="0" smtClean="0">
                <a:solidFill>
                  <a:schemeClr val="accent2"/>
                </a:solidFill>
                <a:cs typeface="B Nazanin" pitchFamily="2" charset="-78"/>
              </a:rPr>
              <a:t>1-حقیقت 2-دقت3-کامل ومختصر4-پویا (جاری ومعاصر)5-سازمان دهی 6-محرمانه</a:t>
            </a:r>
          </a:p>
          <a:p>
            <a:pPr algn="r" rtl="1">
              <a:buNone/>
            </a:pPr>
            <a:r>
              <a:rPr lang="fa-IR" sz="1600" b="1" dirty="0" smtClean="0">
                <a:cs typeface="B Nazanin" pitchFamily="2" charset="-78"/>
              </a:rPr>
              <a:t>حقیقت در گزارش نویسی </a:t>
            </a:r>
            <a:r>
              <a:rPr lang="fa-IR" sz="1600" dirty="0" smtClean="0">
                <a:cs typeface="B Nazanin" pitchFamily="2" charset="-78"/>
              </a:rPr>
              <a:t>:</a:t>
            </a:r>
          </a:p>
          <a:p>
            <a:pPr algn="r" rtl="1">
              <a:buNone/>
            </a:pPr>
            <a:r>
              <a:rPr lang="fa-IR" sz="1600" dirty="0" smtClean="0">
                <a:cs typeface="B Nazanin" pitchFamily="2" charset="-78"/>
              </a:rPr>
              <a:t>        گزارش صحیح بایستی حقایق را بیان نماید. اطلاعات واقعی منجر به تفسیر ودرک اشتباه نمی گردد.گزارش باید شامل اطلاعات عینی وتوصیفی وذهنی درباره پدیده هایی باشد که پرستار می بیند ومی شنود می بوید واحساس می کند .</a:t>
            </a:r>
          </a:p>
          <a:p>
            <a:pPr algn="r" rtl="1">
              <a:buNone/>
            </a:pPr>
            <a:r>
              <a:rPr lang="fa-IR" sz="1600" dirty="0" smtClean="0">
                <a:cs typeface="B Nazanin" pitchFamily="2" charset="-78"/>
              </a:rPr>
              <a:t>پرستار آنچه را پرستار دیگر شرح می دهد گزارش نمی کند .</a:t>
            </a:r>
          </a:p>
          <a:p>
            <a:pPr algn="r" rtl="1">
              <a:buNone/>
            </a:pPr>
            <a:r>
              <a:rPr lang="fa-IR" sz="1600" dirty="0" smtClean="0">
                <a:cs typeface="B Nazanin" pitchFamily="2" charset="-78"/>
              </a:rPr>
              <a:t>از کاربرد کلماتی که ایجاد شک، تردید یا ابهام در فرد خواننده گزارش می نماید جدا خودداری نماید .</a:t>
            </a:r>
          </a:p>
          <a:p>
            <a:pPr algn="r" rtl="1">
              <a:buNone/>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algn="r" rtl="1">
              <a:buNone/>
            </a:pPr>
            <a:r>
              <a:rPr lang="fa-IR" sz="1600" dirty="0" smtClean="0">
                <a:cs typeface="B Nazanin" pitchFamily="2" charset="-78"/>
              </a:rPr>
              <a:t>گزارش صحیح : </a:t>
            </a:r>
          </a:p>
          <a:p>
            <a:pPr algn="r" rtl="1">
              <a:buNone/>
            </a:pPr>
            <a:r>
              <a:rPr lang="fa-IR" sz="1600" dirty="0" smtClean="0">
                <a:cs typeface="B Nazanin" pitchFamily="2" charset="-78"/>
              </a:rPr>
              <a:t>بیمار اظهار می دارد دچار اختلال در خواب است ، قادر به انجام کارهای خود نیست ، حوصله صحبت با دیگران را ندارد ، اشتهایی به غذا ندارد .</a:t>
            </a:r>
          </a:p>
          <a:p>
            <a:pPr algn="r" rtl="1">
              <a:buNone/>
            </a:pPr>
            <a:r>
              <a:rPr lang="fa-IR" sz="1600" dirty="0" smtClean="0">
                <a:cs typeface="B Nazanin" pitchFamily="2" charset="-78"/>
              </a:rPr>
              <a:t>گزارش غلط:</a:t>
            </a:r>
          </a:p>
          <a:p>
            <a:pPr algn="r" rtl="1">
              <a:buNone/>
            </a:pPr>
            <a:r>
              <a:rPr lang="fa-IR" sz="1600" dirty="0" smtClean="0">
                <a:cs typeface="B Nazanin" pitchFamily="2" charset="-78"/>
              </a:rPr>
              <a:t>بیمار افسرده به نظر می رسد .</a:t>
            </a:r>
          </a:p>
          <a:p>
            <a:pPr algn="r" rtl="1">
              <a:buNone/>
            </a:pPr>
            <a:r>
              <a:rPr lang="fa-IR" sz="1600" dirty="0" smtClean="0">
                <a:cs typeface="B Nazanin" pitchFamily="2" charset="-78"/>
              </a:rPr>
              <a:t>      در گزارش اصطلاحات صحیح را به کار ببرید زیرا اصطلاحات به سادگی می تواند سبب گیجی شود مثلا داروهای </a:t>
            </a:r>
            <a:r>
              <a:rPr lang="en-US" sz="1600" dirty="0" err="1" smtClean="0">
                <a:cs typeface="B Nazanin" pitchFamily="2" charset="-78"/>
              </a:rPr>
              <a:t>digoxin</a:t>
            </a:r>
            <a:r>
              <a:rPr lang="fa-IR" sz="1600" dirty="0" smtClean="0">
                <a:cs typeface="B Nazanin" pitchFamily="2" charset="-78"/>
              </a:rPr>
              <a:t> بایستی به دقت نوشته وتلفظ شود اختصاص نامناسب آن ها یا عبارت دوپهلو می تواند به سادگی گمراه کننده باشد.</a:t>
            </a:r>
          </a:p>
          <a:p>
            <a:pPr algn="r" rtl="1">
              <a:buNone/>
            </a:pPr>
            <a:r>
              <a:rPr lang="fa-IR" sz="1600" dirty="0" smtClean="0">
                <a:cs typeface="B Nazanin" pitchFamily="2" charset="-78"/>
              </a:rPr>
              <a:t>دقت در گزارش نویسی :</a:t>
            </a:r>
          </a:p>
          <a:p>
            <a:pPr algn="r" rtl="1">
              <a:buNone/>
            </a:pPr>
            <a:r>
              <a:rPr lang="fa-IR" sz="1600" dirty="0" smtClean="0">
                <a:cs typeface="B Nazanin" pitchFamily="2" charset="-78"/>
              </a:rPr>
              <a:t>موارد ثبت شده درباره بیمار باید دقیق باشد تا اعضای تیم درمان بتوانند به آن اعتماد کنند . </a:t>
            </a:r>
          </a:p>
          <a:p>
            <a:pPr algn="r" rtl="1">
              <a:buNone/>
            </a:pPr>
            <a:r>
              <a:rPr lang="fa-IR" sz="1600" dirty="0" smtClean="0">
                <a:cs typeface="B Nazanin" pitchFamily="2" charset="-78"/>
              </a:rPr>
              <a:t>مثال: گزارش صحیح : </a:t>
            </a:r>
            <a:r>
              <a:rPr lang="fa-IR" sz="1600" dirty="0" smtClean="0">
                <a:solidFill>
                  <a:srgbClr val="FF0000"/>
                </a:solidFill>
                <a:cs typeface="B Nazanin" pitchFamily="2" charset="-78"/>
              </a:rPr>
              <a:t>بیمار </a:t>
            </a:r>
            <a:r>
              <a:rPr lang="en-US" sz="1600" dirty="0" smtClean="0">
                <a:solidFill>
                  <a:srgbClr val="FF0000"/>
                </a:solidFill>
                <a:cs typeface="B Nazanin" pitchFamily="2" charset="-78"/>
              </a:rPr>
              <a:t>400cc</a:t>
            </a:r>
            <a:r>
              <a:rPr lang="fa-IR" sz="1600" dirty="0" smtClean="0">
                <a:solidFill>
                  <a:srgbClr val="FF0000"/>
                </a:solidFill>
                <a:cs typeface="B Nazanin" pitchFamily="2" charset="-78"/>
              </a:rPr>
              <a:t> مایعات (آب ) مصرف نموده است.</a:t>
            </a:r>
          </a:p>
          <a:p>
            <a:pPr algn="r" rtl="1">
              <a:buNone/>
            </a:pPr>
            <a:r>
              <a:rPr lang="fa-IR" sz="1600" dirty="0" smtClean="0">
                <a:cs typeface="B Nazanin" pitchFamily="2" charset="-78"/>
              </a:rPr>
              <a:t>گزارش غلط: </a:t>
            </a:r>
            <a:r>
              <a:rPr lang="fa-IR" sz="1600" dirty="0" smtClean="0">
                <a:solidFill>
                  <a:srgbClr val="C00000"/>
                </a:solidFill>
                <a:cs typeface="B Nazanin" pitchFamily="2" charset="-78"/>
              </a:rPr>
              <a:t>بیمار به میزان کافی مایعات دریافت کرده است .</a:t>
            </a:r>
          </a:p>
          <a:p>
            <a:pPr algn="r" rtl="1">
              <a:buNone/>
            </a:pPr>
            <a:r>
              <a:rPr lang="fa-IR" sz="1600" dirty="0" smtClean="0">
                <a:cs typeface="B Nazanin" pitchFamily="2" charset="-78"/>
              </a:rPr>
              <a:t>گزارش صحیح :زخم ایجاد شده در ربع تحتانی سمت راست شکم </a:t>
            </a:r>
            <a:r>
              <a:rPr lang="en-US" sz="1600" dirty="0" smtClean="0">
                <a:cs typeface="B Nazanin" pitchFamily="2" charset="-78"/>
              </a:rPr>
              <a:t>10cm</a:t>
            </a:r>
            <a:r>
              <a:rPr lang="fa-IR" sz="1600" dirty="0" smtClean="0">
                <a:cs typeface="B Nazanin" pitchFamily="2" charset="-78"/>
              </a:rPr>
              <a:t> طول دارد. </a:t>
            </a:r>
          </a:p>
          <a:p>
            <a:pPr algn="r" rtl="1">
              <a:buNone/>
            </a:pPr>
            <a:r>
              <a:rPr lang="fa-IR" sz="1600" dirty="0" smtClean="0">
                <a:cs typeface="B Nazanin" pitchFamily="2" charset="-78"/>
              </a:rPr>
              <a:t>گزارش غلط : زخم ناحیه شکم بزرگ وشکافدار است .</a:t>
            </a:r>
          </a:p>
          <a:p>
            <a:pPr algn="r" rtl="1">
              <a:buNone/>
            </a:pPr>
            <a:r>
              <a:rPr lang="fa-IR" sz="1600" b="1" dirty="0" smtClean="0">
                <a:cs typeface="B Nazanin" pitchFamily="2" charset="-78"/>
              </a:rPr>
              <a:t>کامل بودن گزارش :</a:t>
            </a:r>
          </a:p>
          <a:p>
            <a:pPr algn="r" rtl="1">
              <a:buNone/>
            </a:pPr>
            <a:r>
              <a:rPr lang="fa-IR" sz="1600" dirty="0" smtClean="0">
                <a:cs typeface="B Nazanin" pitchFamily="2" charset="-78"/>
              </a:rPr>
              <a:t>اطلاعاتی که در گزارشات پرستاری ثبت می گردد بایستی کامل ودر ضمن مختصر نیز باشد . نوشته های مختصر درک آسانی دارد وخواندن نوشته های طولانی مشکل است و وقت را تلف می نماید .</a:t>
            </a:r>
          </a:p>
          <a:p>
            <a:pPr algn="r" rtl="1">
              <a:buNone/>
            </a:pPr>
            <a:r>
              <a:rPr lang="fa-IR" sz="1600" dirty="0" smtClean="0">
                <a:cs typeface="B Nazanin" pitchFamily="2" charset="-78"/>
              </a:rPr>
              <a:t>در تهیه گزارش پرستاری بایستی از کاربرد کلمات غیر ضروری اجتناب نمود. </a:t>
            </a:r>
          </a:p>
          <a:p>
            <a:pPr algn="r" rtl="1">
              <a:buNone/>
            </a:pPr>
            <a:r>
              <a:rPr lang="fa-IR" sz="1600" dirty="0" smtClean="0">
                <a:cs typeface="B Nazanin" pitchFamily="2" charset="-78"/>
              </a:rPr>
              <a:t>توصیف هر علامتی مثل درد که باید محل ، شدت ، نوع درد ، مدت آن وچگونگی انتشارات درد فاکتورهای تسریع کننده ، فاکتورهای تسکین دهنده وعلائم همراه در آن مشخص باشد.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20000"/>
          </a:bodyPr>
          <a:lstStyle/>
          <a:p>
            <a:pPr algn="r" rtl="1">
              <a:buNone/>
            </a:pPr>
            <a:r>
              <a:rPr lang="fa-IR" sz="1600" dirty="0" smtClean="0">
                <a:cs typeface="B Nazanin" pitchFamily="2" charset="-78"/>
              </a:rPr>
              <a:t>مثال : ساعت 07:15 بیمار درد شدید وضربان داری در انگشتان دست راست حس می کند . درد حدود 5دقیقه طول می کشد . قبل از شروع واقعه رخ نداد .درد طی حرکت کردن تشدید می شود وبالا نگه داشتن دست راست روی بابش کاهش پیدا می کند . نبض رادیال قوی انگشتان متورم وملتهب است .</a:t>
            </a:r>
            <a:endParaRPr lang="en-US" sz="1600" dirty="0" smtClean="0">
              <a:cs typeface="B Nazanin" pitchFamily="2" charset="-78"/>
            </a:endParaRPr>
          </a:p>
          <a:p>
            <a:pPr algn="r" rtl="1">
              <a:buNone/>
            </a:pPr>
            <a:r>
              <a:rPr lang="fa-IR" sz="1600" b="1" dirty="0" smtClean="0">
                <a:cs typeface="B Nazanin" pitchFamily="2" charset="-78"/>
              </a:rPr>
              <a:t>تاریخ  بستری وترخیص بیمار :</a:t>
            </a:r>
          </a:p>
          <a:p>
            <a:pPr algn="r" rtl="1">
              <a:buNone/>
            </a:pPr>
            <a:r>
              <a:rPr lang="fa-IR" sz="1600" dirty="0" smtClean="0">
                <a:cs typeface="B Nazanin" pitchFamily="2" charset="-78"/>
              </a:rPr>
              <a:t>آزمایشات ، رادیوگرافی ، کارهای تشخیصی ، پیگیری آنها وجود موارد غیر طبیعی که به پزشک وسایرین گزارش شود.</a:t>
            </a:r>
          </a:p>
          <a:p>
            <a:pPr algn="r" rtl="1">
              <a:buNone/>
            </a:pPr>
            <a:r>
              <a:rPr lang="fa-IR" sz="1600" dirty="0" smtClean="0">
                <a:cs typeface="B Nazanin" pitchFamily="2" charset="-78"/>
              </a:rPr>
              <a:t>نیازهای آموزشی بیمار ثبت گردد و آموزشهایی که به وی داده نوشته شود. </a:t>
            </a:r>
          </a:p>
          <a:p>
            <a:pPr algn="r" rtl="1">
              <a:buNone/>
            </a:pPr>
            <a:r>
              <a:rPr lang="fa-IR" sz="1600" dirty="0" smtClean="0">
                <a:cs typeface="B Nazanin" pitchFamily="2" charset="-78"/>
              </a:rPr>
              <a:t>مواردی که قبل از تجویز داروها باید بررسی شود مثل : تعداد، نبض ،آریتمی ،قلبی ،وضعیت هوشیاری و...</a:t>
            </a:r>
          </a:p>
          <a:p>
            <a:pPr algn="r" rtl="1">
              <a:buNone/>
            </a:pPr>
            <a:r>
              <a:rPr lang="fa-IR" sz="1600" dirty="0" smtClean="0">
                <a:cs typeface="B Nazanin" pitchFamily="2" charset="-78"/>
              </a:rPr>
              <a:t>بروز هرگونه تغییر حالت باید سریعا گزارش شود وتوصیف شود مثل تغییرات  تنفس وکیفیت آن </a:t>
            </a:r>
          </a:p>
          <a:p>
            <a:pPr algn="r" rtl="1">
              <a:buNone/>
            </a:pPr>
            <a:r>
              <a:rPr lang="fa-IR" sz="1600" dirty="0" smtClean="0">
                <a:cs typeface="B Nazanin" pitchFamily="2" charset="-78"/>
              </a:rPr>
              <a:t>هرگونه اقدامی طبق تجویز پزشک باید ثبت گردد.</a:t>
            </a:r>
          </a:p>
          <a:p>
            <a:pPr algn="r" rtl="1">
              <a:buNone/>
            </a:pPr>
            <a:r>
              <a:rPr lang="fa-IR" sz="1600" dirty="0" smtClean="0">
                <a:cs typeface="B Nazanin" pitchFamily="2" charset="-78"/>
              </a:rPr>
              <a:t>هراقدامی که سایرین (اعضای تیم درمان ) برای بیمار انجام داده اند مثل فیزیوتراپی تنفسی و... </a:t>
            </a:r>
          </a:p>
          <a:p>
            <a:pPr algn="r" rtl="1">
              <a:buNone/>
            </a:pPr>
            <a:r>
              <a:rPr lang="fa-IR" sz="1600" dirty="0" smtClean="0">
                <a:cs typeface="B Nazanin" pitchFamily="2" charset="-78"/>
              </a:rPr>
              <a:t>مشخصات بیمار وهرگونه عکس العملی که پس از اقدامات درمانی داشته است ، نیز ثبت می گردد. </a:t>
            </a:r>
          </a:p>
          <a:p>
            <a:pPr algn="r" rtl="1">
              <a:buNone/>
            </a:pPr>
            <a:r>
              <a:rPr lang="fa-IR" sz="1600" b="1" dirty="0" smtClean="0">
                <a:cs typeface="B Nazanin" pitchFamily="2" charset="-78"/>
              </a:rPr>
              <a:t>پویا بودن گزارش :</a:t>
            </a:r>
          </a:p>
          <a:p>
            <a:pPr algn="r" rtl="1">
              <a:buNone/>
            </a:pPr>
            <a:r>
              <a:rPr lang="fa-IR" sz="1600" dirty="0" smtClean="0">
                <a:cs typeface="B Nazanin" pitchFamily="2" charset="-78"/>
              </a:rPr>
              <a:t>       گزارش نویسی باید به صورت پویا وبدون تاخیر انجام شود تاخیر در گزارش کتبی وشفاهی می تواند سبب بروز اشتباهاتی جدی گردد ودر نتیجه نیازهای مراقبتی بیمار با تاخیر برطرف گردد. به عنوان مثال نارسایی وتاخیر در ثبت گزارش ویا گزارش شفاهی در ارتباط با افت فشار خون می تواند موجب تاخیر در استفاده از داروهای مورد نیاز حیاتی گردد.</a:t>
            </a:r>
          </a:p>
          <a:p>
            <a:pPr algn="r" rtl="1">
              <a:buNone/>
            </a:pPr>
            <a:r>
              <a:rPr lang="fa-IR" sz="1600" dirty="0" smtClean="0">
                <a:cs typeface="B Nazanin" pitchFamily="2" charset="-78"/>
              </a:rPr>
              <a:t>تصمیم گیری در ارتباط با مراقبت از بیمار باید براساس اطلاعات گزارش شده جاری صورت گردد.</a:t>
            </a:r>
          </a:p>
          <a:p>
            <a:pPr algn="r" rtl="1">
              <a:buNone/>
            </a:pPr>
            <a:r>
              <a:rPr lang="fa-IR" sz="1600" dirty="0" smtClean="0">
                <a:solidFill>
                  <a:srgbClr val="C00000"/>
                </a:solidFill>
                <a:cs typeface="B Nazanin" pitchFamily="2" charset="-78"/>
              </a:rPr>
              <a:t>فعالیتها و وقایعی که بایستی به طور جاری وبدون وقفه ثبت گردد عبارتنداز :</a:t>
            </a:r>
          </a:p>
          <a:p>
            <a:pPr algn="r" rtl="1"/>
            <a:r>
              <a:rPr lang="fa-IR" sz="1600" dirty="0" smtClean="0">
                <a:solidFill>
                  <a:srgbClr val="C00000"/>
                </a:solidFill>
                <a:cs typeface="B Nazanin" pitchFamily="2" charset="-78"/>
              </a:rPr>
              <a:t>علائم حیاتی </a:t>
            </a:r>
          </a:p>
          <a:p>
            <a:pPr algn="r" rtl="1"/>
            <a:r>
              <a:rPr lang="fa-IR" sz="1600" dirty="0" smtClean="0">
                <a:solidFill>
                  <a:srgbClr val="C00000"/>
                </a:solidFill>
                <a:cs typeface="B Nazanin" pitchFamily="2" charset="-78"/>
              </a:rPr>
              <a:t>تجویز دارو واقدامات درمانی </a:t>
            </a:r>
          </a:p>
          <a:p>
            <a:pPr algn="r" rtl="1"/>
            <a:r>
              <a:rPr lang="fa-IR" sz="1600" dirty="0" smtClean="0">
                <a:solidFill>
                  <a:srgbClr val="C00000"/>
                </a:solidFill>
                <a:cs typeface="B Nazanin" pitchFamily="2" charset="-78"/>
              </a:rPr>
              <a:t>آماده کردن بیمار برای تست تشخیصی </a:t>
            </a:r>
          </a:p>
          <a:p>
            <a:pPr algn="r" rtl="1"/>
            <a:r>
              <a:rPr lang="fa-IR" sz="1600" dirty="0" smtClean="0">
                <a:solidFill>
                  <a:srgbClr val="C00000"/>
                </a:solidFill>
                <a:cs typeface="B Nazanin" pitchFamily="2" charset="-78"/>
              </a:rPr>
              <a:t>تغییر در وضعیت سلامت </a:t>
            </a:r>
          </a:p>
          <a:p>
            <a:pPr algn="r" rtl="1"/>
            <a:r>
              <a:rPr lang="fa-IR" sz="1600" dirty="0" smtClean="0">
                <a:solidFill>
                  <a:srgbClr val="C00000"/>
                </a:solidFill>
                <a:cs typeface="B Nazanin" pitchFamily="2" charset="-78"/>
              </a:rPr>
              <a:t>پذیرش،انتقال ، ترخیص یا مرگ بیمار </a:t>
            </a:r>
          </a:p>
          <a:p>
            <a:pPr algn="r" rtl="1"/>
            <a:r>
              <a:rPr lang="fa-IR" sz="1600" dirty="0" smtClean="0">
                <a:solidFill>
                  <a:srgbClr val="C00000"/>
                </a:solidFill>
                <a:cs typeface="B Nazanin" pitchFamily="2" charset="-78"/>
              </a:rPr>
              <a:t>درمان تغییرات ناگهانی در وضعیت بیمار </a:t>
            </a:r>
          </a:p>
          <a:p>
            <a:pPr algn="r" rtl="1"/>
            <a:r>
              <a:rPr lang="fa-IR" sz="1600" dirty="0" smtClean="0">
                <a:solidFill>
                  <a:srgbClr val="C00000"/>
                </a:solidFill>
                <a:cs typeface="B Nazanin" pitchFamily="2" charset="-78"/>
              </a:rPr>
              <a:t>مراقبتهای اولیه بعد از عمل جراحی </a:t>
            </a:r>
          </a:p>
          <a:p>
            <a:pPr algn="r" rtl="1">
              <a:buNone/>
            </a:pPr>
            <a:r>
              <a:rPr lang="fa-IR" sz="1600" dirty="0" smtClean="0">
                <a:cs typeface="B Nazanin" pitchFamily="2" charset="-78"/>
              </a:rPr>
              <a:t>بری ثبت زمان دقیق اقدامات پرستاری طبق دستورات بایستی از سیستم 24 ساعته استفاده شود نیازی به نوشتن </a:t>
            </a:r>
            <a:r>
              <a:rPr lang="en-US" sz="1600" dirty="0" smtClean="0">
                <a:cs typeface="B Nazanin" pitchFamily="2" charset="-78"/>
              </a:rPr>
              <a:t>pm</a:t>
            </a:r>
            <a:r>
              <a:rPr lang="fa-IR" sz="1600" dirty="0" smtClean="0">
                <a:cs typeface="B Nazanin" pitchFamily="2" charset="-78"/>
              </a:rPr>
              <a:t> و</a:t>
            </a:r>
            <a:r>
              <a:rPr lang="en-US" sz="1600" dirty="0" smtClean="0">
                <a:cs typeface="B Nazanin" pitchFamily="2" charset="-78"/>
              </a:rPr>
              <a:t> Am </a:t>
            </a:r>
            <a:r>
              <a:rPr lang="fa-IR" sz="1600" dirty="0" smtClean="0">
                <a:cs typeface="B Nazanin" pitchFamily="2" charset="-78"/>
              </a:rPr>
              <a:t> نمی باشد مثلا ساعت 1 بعداز ظهر 13:00 نوشته می شود .</a:t>
            </a:r>
          </a:p>
          <a:p>
            <a:pPr algn="r" rtl="1">
              <a:buNone/>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Autofit/>
          </a:bodyPr>
          <a:lstStyle/>
          <a:p>
            <a:pPr algn="r" rtl="1">
              <a:buNone/>
            </a:pPr>
            <a:r>
              <a:rPr lang="fa-IR" sz="1400" b="1" dirty="0" smtClean="0">
                <a:cs typeface="B Nazanin" pitchFamily="2" charset="-78"/>
              </a:rPr>
              <a:t>سازمان دهی گزارش :</a:t>
            </a:r>
          </a:p>
          <a:p>
            <a:pPr algn="r" rtl="1">
              <a:buNone/>
            </a:pPr>
            <a:r>
              <a:rPr lang="fa-IR" sz="1400" dirty="0" smtClean="0">
                <a:cs typeface="B Nazanin" pitchFamily="2" charset="-78"/>
              </a:rPr>
              <a:t>اطلاعات</a:t>
            </a:r>
            <a:r>
              <a:rPr lang="fa-IR" sz="1400" b="1" dirty="0" smtClean="0">
                <a:cs typeface="B Nazanin" pitchFamily="2" charset="-78"/>
              </a:rPr>
              <a:t> </a:t>
            </a:r>
            <a:r>
              <a:rPr lang="fa-IR" sz="1400" dirty="0" smtClean="0">
                <a:cs typeface="B Nazanin" pitchFamily="2" charset="-78"/>
              </a:rPr>
              <a:t>ثبت شده بایستی دارای نظم بوده وسازماندهی شوند وبهتر است از فرم های مخصوص استفاده گردد.</a:t>
            </a:r>
          </a:p>
          <a:p>
            <a:pPr algn="r" rtl="1">
              <a:buNone/>
            </a:pPr>
            <a:r>
              <a:rPr lang="fa-IR" sz="1400" b="1" dirty="0" smtClean="0">
                <a:cs typeface="B Nazanin" pitchFamily="2" charset="-78"/>
              </a:rPr>
              <a:t>محرمانه بودن گزارش:</a:t>
            </a:r>
          </a:p>
          <a:p>
            <a:pPr algn="r" rtl="1">
              <a:buNone/>
            </a:pPr>
            <a:r>
              <a:rPr lang="fa-IR" sz="1400" dirty="0" smtClean="0">
                <a:cs typeface="B Nazanin" pitchFamily="2" charset="-78"/>
              </a:rPr>
              <a:t>کلیه گزارشات باید محرمانه باشد ودور از دسترس همراهان و وابستگان بیمار ، بیمارستان حق تکثیر هیچ یک از اوراق پرونده را بدون اجازه بیمار ندارد </a:t>
            </a:r>
          </a:p>
          <a:p>
            <a:pPr algn="r" rtl="1">
              <a:buNone/>
            </a:pPr>
            <a:r>
              <a:rPr lang="fa-IR" sz="1400" dirty="0" smtClean="0">
                <a:cs typeface="B Nazanin" pitchFamily="2" charset="-78"/>
              </a:rPr>
              <a:t>      </a:t>
            </a:r>
            <a:r>
              <a:rPr lang="fa-IR" sz="1400" u="sng" dirty="0" smtClean="0">
                <a:cs typeface="B Nazanin" pitchFamily="2" charset="-78"/>
              </a:rPr>
              <a:t>             در ثبت وقایع پرستار تنها اطلاعات ضروری را نوشته واز کلمات اضافی وجزئیات بی ربط وقایع اجتناب می ورزد. </a:t>
            </a:r>
          </a:p>
          <a:p>
            <a:pPr algn="r" rtl="1">
              <a:buNone/>
            </a:pPr>
            <a:r>
              <a:rPr lang="fa-IR" sz="1400" b="1" dirty="0" smtClean="0">
                <a:cs typeface="B Nazanin" pitchFamily="2" charset="-78"/>
              </a:rPr>
              <a:t>ضرورت گزارش نویسی چیست ؟</a:t>
            </a:r>
          </a:p>
          <a:p>
            <a:pPr algn="r" rtl="1">
              <a:buNone/>
            </a:pPr>
            <a:r>
              <a:rPr lang="fa-IR" sz="1400" dirty="0" smtClean="0">
                <a:cs typeface="B Nazanin" pitchFamily="2" charset="-78"/>
              </a:rPr>
              <a:t>        1-می توانیم با ثبت کردن ، مراقبت رامستمر وپیوسته نماییم . پس طرح یا برنامه مراقبت پرستاری جهت بیمار وقتی مفید خواهد بود که همه اعضای تیم مراقبتی از بیمار ، با همدیگر در ارتباط باشند وتنها گزارشات موجود در پرونده به اعضای تیم امکان واجازه می دهد از اعمال وتصمیمات افراد تیم در ارائه مراقبتها با خبر شوند ، وضعیت کلی بیمار به درمان بستگی به خوب گزارش کردن اطلاعات به پرستار بعدی دارد ، چنانچه پرستار وضع مراقبت وبهبود بیمار به طور کامل در پرونده ننویسد ، پرستاران بعدی  قادر نخواهند بود که سریعا تاریخچه تندرستی بیمار را درک کرده وتداوم مراقبت اورا تامین کنند . </a:t>
            </a:r>
          </a:p>
          <a:p>
            <a:pPr algn="r" rtl="1">
              <a:buNone/>
            </a:pPr>
            <a:r>
              <a:rPr lang="fa-IR" sz="1400" dirty="0" smtClean="0">
                <a:cs typeface="B Nazanin" pitchFamily="2" charset="-78"/>
              </a:rPr>
              <a:t>         2-ثبت مراقبتهای پرستاری یک اصل قانونی در تمام سیستم های بهداشتی درمانی و به عنوان یک وظیفه حرفه ایی باید این کار را انجام بدهیم ، اما  واگر ندارد. </a:t>
            </a:r>
          </a:p>
          <a:p>
            <a:pPr algn="r" rtl="1">
              <a:buNone/>
            </a:pPr>
            <a:r>
              <a:rPr lang="fa-IR" sz="1400" b="1" dirty="0" smtClean="0">
                <a:solidFill>
                  <a:srgbClr val="C00000"/>
                </a:solidFill>
                <a:cs typeface="B Nazanin" pitchFamily="2" charset="-78"/>
              </a:rPr>
              <a:t>اهداف گزارش نویسی وثبت واطلاعات در پرونده بیماران </a:t>
            </a:r>
          </a:p>
          <a:p>
            <a:pPr algn="r" rtl="1">
              <a:buNone/>
            </a:pPr>
            <a:r>
              <a:rPr lang="fa-IR" sz="1400" dirty="0" smtClean="0">
                <a:cs typeface="B Nazanin" pitchFamily="2" charset="-78"/>
              </a:rPr>
              <a:t>       -</a:t>
            </a:r>
            <a:r>
              <a:rPr lang="fa-IR" sz="1400" dirty="0" smtClean="0">
                <a:solidFill>
                  <a:srgbClr val="C00000"/>
                </a:solidFill>
                <a:cs typeface="B Nazanin" pitchFamily="2" charset="-78"/>
              </a:rPr>
              <a:t>انعکاس دهنده مراقبتهای ارائه شده به بیمار است.</a:t>
            </a:r>
          </a:p>
          <a:p>
            <a:pPr algn="r" rtl="1">
              <a:buNone/>
            </a:pPr>
            <a:r>
              <a:rPr lang="fa-IR" sz="1400" dirty="0" smtClean="0">
                <a:solidFill>
                  <a:srgbClr val="C00000"/>
                </a:solidFill>
                <a:cs typeface="B Nazanin" pitchFamily="2" charset="-78"/>
              </a:rPr>
              <a:t>       -نشان دهنده نتایج مراقبت ودرمان است .</a:t>
            </a:r>
          </a:p>
          <a:p>
            <a:pPr algn="r" rtl="1">
              <a:buNone/>
            </a:pPr>
            <a:r>
              <a:rPr lang="fa-IR" sz="1400" dirty="0" smtClean="0">
                <a:solidFill>
                  <a:srgbClr val="C00000"/>
                </a:solidFill>
                <a:cs typeface="B Nazanin" pitchFamily="2" charset="-78"/>
              </a:rPr>
              <a:t>       -تسهیل کننده برنامه ریزی مداوم ومراقبت بیمار است. </a:t>
            </a:r>
          </a:p>
          <a:p>
            <a:pPr algn="r" rtl="1">
              <a:buNone/>
            </a:pPr>
            <a:r>
              <a:rPr lang="fa-IR" sz="1400" dirty="0" smtClean="0">
                <a:solidFill>
                  <a:srgbClr val="C00000"/>
                </a:solidFill>
                <a:cs typeface="B Nazanin" pitchFamily="2" charset="-78"/>
              </a:rPr>
              <a:t>        -کمک به هماهنگی بین خدمات اعضاء تیم بهداشتی درمانی است .</a:t>
            </a:r>
          </a:p>
          <a:p>
            <a:pPr algn="r" rtl="1">
              <a:buNone/>
            </a:pPr>
            <a:r>
              <a:rPr lang="fa-IR" sz="1400" dirty="0" smtClean="0">
                <a:solidFill>
                  <a:srgbClr val="C00000"/>
                </a:solidFill>
                <a:cs typeface="B Nazanin" pitchFamily="2" charset="-78"/>
              </a:rPr>
              <a:t>         -کمک به تبادل اطلاعات در مورد وضعیت بیمار ، درمانها ومراقبتها در بین اعضای تیم بهداشتی درمانی است </a:t>
            </a:r>
            <a:r>
              <a:rPr lang="fa-IR" sz="1400" dirty="0" smtClean="0">
                <a:cs typeface="B Nazanin" pitchFamily="2" charset="-78"/>
              </a:rPr>
              <a:t>. با ارزیابی اطلاعات ثبت شده در گزارشات پرستاری ، استراتژی های درمان پیگیری می شود وپیش بینی های لازم در مورد نیازهای درمانی ومراقبتی انجام می شود .</a:t>
            </a:r>
          </a:p>
          <a:p>
            <a:pPr algn="r" rtl="1">
              <a:buNone/>
            </a:pPr>
            <a:r>
              <a:rPr lang="fa-IR" sz="1400" dirty="0" smtClean="0">
                <a:cs typeface="B Nazanin" pitchFamily="2" charset="-78"/>
              </a:rPr>
              <a:t>       -</a:t>
            </a:r>
            <a:r>
              <a:rPr lang="fa-IR" sz="1400" dirty="0" smtClean="0">
                <a:solidFill>
                  <a:srgbClr val="C00000"/>
                </a:solidFill>
                <a:cs typeface="B Nazanin" pitchFamily="2" charset="-78"/>
              </a:rPr>
              <a:t>پاسخگویی به مسائل قانونی ومالی </a:t>
            </a:r>
            <a:r>
              <a:rPr lang="fa-IR" sz="1400" dirty="0" smtClean="0">
                <a:cs typeface="B Nazanin" pitchFamily="2" charset="-78"/>
              </a:rPr>
              <a:t>، در واقع مدرک پزشکی یا پرونده بیمار به عنوان یگ گواه در مقابل دعاوی بیماران از پرسنل وبیمارستان معتبر وقابل قبول است وباعث مصونیت حرفه ای می شود.</a:t>
            </a:r>
          </a:p>
          <a:p>
            <a:pPr algn="r" rtl="1">
              <a:buNone/>
            </a:pPr>
            <a:r>
              <a:rPr lang="fa-IR" sz="1400" dirty="0" smtClean="0">
                <a:cs typeface="B Nazanin" pitchFamily="2" charset="-78"/>
              </a:rPr>
              <a:t>        </a:t>
            </a:r>
            <a:endParaRPr lang="en-US" sz="1400" dirty="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pPr algn="r" rtl="1">
              <a:buNone/>
            </a:pPr>
            <a:r>
              <a:rPr lang="fa-IR" sz="1600" dirty="0" smtClean="0">
                <a:cs typeface="B Nazanin" pitchFamily="2" charset="-78"/>
              </a:rPr>
              <a:t>      - ثبت گزارشات بیمار ، اطلاعاتی در رابطه با تشخیص ، ارتباط علائم با هم ، موفقیت یا عدم موفقیت درمان و... به دانشجویان حرف پزشکی می دهد. </a:t>
            </a:r>
          </a:p>
          <a:p>
            <a:pPr algn="r" rtl="1">
              <a:buNone/>
            </a:pPr>
            <a:r>
              <a:rPr lang="fa-IR" sz="1600" dirty="0" smtClean="0">
                <a:cs typeface="B Nazanin" pitchFamily="2" charset="-78"/>
              </a:rPr>
              <a:t>      -پژوهشگران برای حل معضلات بهداشتی درمانی ، به بررسی ومطالعه پرونده بیماران می پردازند.</a:t>
            </a:r>
          </a:p>
          <a:p>
            <a:pPr algn="r" rtl="1">
              <a:buNone/>
            </a:pPr>
            <a:r>
              <a:rPr lang="fa-IR" sz="1600" dirty="0" smtClean="0">
                <a:cs typeface="B Nazanin" pitchFamily="2" charset="-78"/>
              </a:rPr>
              <a:t>       -اطلاعات ویافته های بهداشتی درمانی بیمار ، ممکن است درسال های بعدی مورد نیاز باشد . به همین دلیل اطلاعات درج شده در پرونده بیمار ، ارزش تاریخی دارد .</a:t>
            </a:r>
          </a:p>
          <a:p>
            <a:pPr algn="r">
              <a:buNone/>
            </a:pPr>
            <a:r>
              <a:rPr lang="fa-IR" sz="1600" dirty="0" smtClean="0">
                <a:cs typeface="B Nazanin" pitchFamily="2" charset="-78"/>
              </a:rPr>
              <a:t>      - با استفاده از گزارش های ثبت شده ، سازمان بهداشتی ، مراقبتهای استاندارد را به دست آورده وتعریف می نمایند. </a:t>
            </a:r>
          </a:p>
          <a:p>
            <a:pPr algn="r">
              <a:buNone/>
            </a:pPr>
            <a:r>
              <a:rPr lang="fa-IR" sz="1600" dirty="0" smtClean="0">
                <a:cs typeface="B Nazanin" pitchFamily="2" charset="-78"/>
              </a:rPr>
              <a:t>     -بررسی و نظارت یا رسیدگی</a:t>
            </a:r>
          </a:p>
          <a:p>
            <a:pPr algn="r">
              <a:buNone/>
            </a:pPr>
            <a:r>
              <a:rPr lang="fa-IR" sz="1600" dirty="0" smtClean="0">
                <a:cs typeface="B Nazanin" pitchFamily="2" charset="-78"/>
              </a:rPr>
              <a:t>     -تهیه صورت حساب  مالی بیمارستان</a:t>
            </a:r>
          </a:p>
          <a:p>
            <a:pPr algn="r">
              <a:buNone/>
            </a:pPr>
            <a:r>
              <a:rPr lang="fa-IR" sz="1600" b="1" dirty="0" smtClean="0">
                <a:cs typeface="B Nazanin" pitchFamily="2" charset="-78"/>
              </a:rPr>
              <a:t>کار برد گزارش نویسی پرستار</a:t>
            </a:r>
            <a:r>
              <a:rPr lang="fa-IR" sz="1600" dirty="0" smtClean="0">
                <a:cs typeface="B Nazanin" pitchFamily="2" charset="-78"/>
              </a:rPr>
              <a:t>ی</a:t>
            </a:r>
            <a:r>
              <a:rPr lang="fa-IR" sz="1600" b="1" dirty="0" smtClean="0">
                <a:cs typeface="B Nazanin" pitchFamily="2" charset="-78"/>
              </a:rPr>
              <a:t> </a:t>
            </a:r>
            <a:r>
              <a:rPr lang="fa-IR" sz="1600" dirty="0" smtClean="0">
                <a:cs typeface="B Nazanin" pitchFamily="2" charset="-78"/>
              </a:rPr>
              <a:t>:</a:t>
            </a:r>
          </a:p>
          <a:p>
            <a:pPr algn="r" rtl="1">
              <a:buFont typeface="Arial" charset="0"/>
              <a:buChar char="•"/>
            </a:pPr>
            <a:r>
              <a:rPr lang="fa-IR" sz="1600" dirty="0" smtClean="0">
                <a:cs typeface="B Nazanin" pitchFamily="2" charset="-78"/>
              </a:rPr>
              <a:t>جنبه های قانونی ثبت</a:t>
            </a:r>
          </a:p>
          <a:p>
            <a:pPr algn="r" rtl="1">
              <a:buFont typeface="Arial" charset="0"/>
              <a:buChar char="•"/>
            </a:pPr>
            <a:r>
              <a:rPr lang="fa-IR" sz="1600" dirty="0" smtClean="0">
                <a:cs typeface="B Nazanin" pitchFamily="2" charset="-78"/>
              </a:rPr>
              <a:t>جنبه حقوقی ثبت </a:t>
            </a:r>
          </a:p>
          <a:p>
            <a:pPr algn="r" rtl="1">
              <a:buFont typeface="Arial" charset="0"/>
              <a:buChar char="•"/>
            </a:pPr>
            <a:r>
              <a:rPr lang="fa-IR" sz="1600" dirty="0" smtClean="0">
                <a:cs typeface="B Nazanin" pitchFamily="2" charset="-78"/>
              </a:rPr>
              <a:t>جنبه های ارتباطی ثبت </a:t>
            </a:r>
          </a:p>
          <a:p>
            <a:pPr algn="r" rtl="1">
              <a:buFont typeface="Arial" charset="0"/>
              <a:buChar char="•"/>
            </a:pPr>
            <a:r>
              <a:rPr lang="fa-IR" sz="1600" dirty="0" smtClean="0">
                <a:cs typeface="B Nazanin" pitchFamily="2" charset="-78"/>
              </a:rPr>
              <a:t>جنبه های درمانی ثبت </a:t>
            </a:r>
          </a:p>
          <a:p>
            <a:pPr algn="r" rtl="1">
              <a:buFont typeface="Arial" charset="0"/>
              <a:buChar char="•"/>
            </a:pPr>
            <a:r>
              <a:rPr lang="fa-IR" sz="1600" dirty="0" smtClean="0">
                <a:cs typeface="B Nazanin" pitchFamily="2" charset="-78"/>
              </a:rPr>
              <a:t>جنبه های پیشرفت بیماری </a:t>
            </a:r>
          </a:p>
          <a:p>
            <a:pPr algn="r" rtl="1">
              <a:buFont typeface="Arial" charset="0"/>
              <a:buChar char="•"/>
            </a:pPr>
            <a:r>
              <a:rPr lang="fa-IR" sz="1600" dirty="0" smtClean="0">
                <a:cs typeface="B Nazanin" pitchFamily="2" charset="-78"/>
              </a:rPr>
              <a:t>جنبه های تحقیقاتی ثبت </a:t>
            </a:r>
          </a:p>
          <a:p>
            <a:pPr algn="r" rtl="1">
              <a:buFont typeface="Arial" charset="0"/>
              <a:buChar char="•"/>
            </a:pPr>
            <a:r>
              <a:rPr lang="fa-IR" sz="1600" dirty="0" smtClean="0">
                <a:cs typeface="B Nazanin" pitchFamily="2" charset="-78"/>
              </a:rPr>
              <a:t>جنبه های آموزشی دانشجویان </a:t>
            </a:r>
          </a:p>
          <a:p>
            <a:pPr algn="r" rtl="1">
              <a:buFont typeface="Arial" charset="0"/>
              <a:buChar char="•"/>
            </a:pPr>
            <a:r>
              <a:rPr lang="fa-IR" sz="1600" dirty="0" smtClean="0">
                <a:cs typeface="B Nazanin" pitchFamily="2" charset="-78"/>
              </a:rPr>
              <a:t>جنبه های رسیدگی یا نظارت </a:t>
            </a:r>
          </a:p>
          <a:p>
            <a:pPr algn="r" rtl="1">
              <a:buFont typeface="Arial" charset="0"/>
              <a:buChar char="•"/>
            </a:pPr>
            <a:r>
              <a:rPr lang="fa-IR" sz="1600" dirty="0" smtClean="0">
                <a:cs typeface="B Nazanin" pitchFamily="2" charset="-78"/>
              </a:rPr>
              <a:t>پرستاری مقرون به صرفه </a:t>
            </a:r>
          </a:p>
          <a:p>
            <a:pPr algn="r" rtl="1">
              <a:buFont typeface="Arial" charset="0"/>
              <a:buChar char="•"/>
            </a:pPr>
            <a:r>
              <a:rPr lang="fa-IR" sz="1600" dirty="0" smtClean="0">
                <a:cs typeface="B Nazanin" pitchFamily="2" charset="-78"/>
              </a:rPr>
              <a:t>استفاده از تجربیات دیگران وخلق آثار هنری وتاریخی </a:t>
            </a:r>
          </a:p>
          <a:p>
            <a:pPr algn="r" rtl="1">
              <a:buFont typeface="Arial" charset="0"/>
              <a:buChar char="•"/>
            </a:pPr>
            <a:r>
              <a:rPr lang="fa-IR" sz="1600" dirty="0" smtClean="0">
                <a:cs typeface="B Nazanin" pitchFamily="2" charset="-78"/>
              </a:rPr>
              <a:t>قضاوت در مورد کار وشخصیت گزارشگر</a:t>
            </a:r>
          </a:p>
          <a:p>
            <a:pPr algn="r" rtl="1">
              <a:buNone/>
            </a:pPr>
            <a:r>
              <a:rPr lang="fa-IR" sz="1400" dirty="0" smtClean="0">
                <a:cs typeface="B Nazanin" pitchFamily="2" charset="-78"/>
              </a:rPr>
              <a:t> </a:t>
            </a:r>
          </a:p>
          <a:p>
            <a:pPr algn="r">
              <a:buFont typeface="Arial" charset="0"/>
              <a:buChar char="•"/>
            </a:pPr>
            <a:endParaRPr lang="en-US" sz="1400" dirty="0">
              <a:cs typeface="B Nazanin"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TotalTime>
  <Words>7042</Words>
  <Application>Microsoft Office PowerPoint</Application>
  <PresentationFormat>On-screen Show (4:3)</PresentationFormat>
  <Paragraphs>359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اصول گزارش نویسی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ثبت موارد ذیل در گزارشات پرستاری الزامی است.</vt:lpstr>
      <vt:lpstr>ثبت موارد ضروری </vt:lpstr>
      <vt:lpstr>ثبت موارد ضروری</vt:lpstr>
      <vt:lpstr>ترخیص</vt:lpstr>
      <vt:lpstr>منبع</vt:lpstr>
    </vt:vector>
  </TitlesOfParts>
  <Company>Gerdoo.net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saeidinejat</dc:creator>
  <cp:lastModifiedBy>rasan nezhad</cp:lastModifiedBy>
  <cp:revision>242</cp:revision>
  <dcterms:created xsi:type="dcterms:W3CDTF">2012-11-04T10:37:45Z</dcterms:created>
  <dcterms:modified xsi:type="dcterms:W3CDTF">2016-08-13T08:35:34Z</dcterms:modified>
</cp:coreProperties>
</file>